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61" r:id="rId5"/>
    <p:sldId id="262" r:id="rId6"/>
    <p:sldId id="263" r:id="rId7"/>
    <p:sldId id="264" r:id="rId8"/>
    <p:sldId id="265" r:id="rId9"/>
    <p:sldId id="259" r:id="rId10"/>
    <p:sldId id="260" r:id="rId11"/>
    <p:sldId id="266" r:id="rId12"/>
    <p:sldId id="267" r:id="rId13"/>
    <p:sldId id="269" r:id="rId14"/>
    <p:sldId id="268" r:id="rId15"/>
    <p:sldId id="273" r:id="rId16"/>
    <p:sldId id="270" r:id="rId17"/>
    <p:sldId id="275" r:id="rId18"/>
    <p:sldId id="274" r:id="rId19"/>
    <p:sldId id="276" r:id="rId20"/>
    <p:sldId id="278" r:id="rId21"/>
    <p:sldId id="279" r:id="rId22"/>
    <p:sldId id="280" r:id="rId23"/>
    <p:sldId id="281" r:id="rId24"/>
    <p:sldId id="282" r:id="rId25"/>
    <p:sldId id="284" r:id="rId26"/>
    <p:sldId id="283" r:id="rId27"/>
    <p:sldId id="285" r:id="rId28"/>
    <p:sldId id="286" r:id="rId29"/>
    <p:sldId id="287" r:id="rId30"/>
    <p:sldId id="288" r:id="rId31"/>
    <p:sldId id="289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Landasan Pancasila Sebagai Dasar NEgara dan Keterhubungan Proklamasi Pembukaan UUD NRI Tahun 1945 dengan Pancasial sebagai Dasar Negara" id="{FEA09BA0-C567-4A98-8634-F3ADB5ED8885}">
          <p14:sldIdLst>
            <p14:sldId id="256"/>
            <p14:sldId id="258"/>
            <p14:sldId id="257"/>
            <p14:sldId id="261"/>
            <p14:sldId id="262"/>
            <p14:sldId id="263"/>
            <p14:sldId id="264"/>
            <p14:sldId id="265"/>
            <p14:sldId id="259"/>
            <p14:sldId id="260"/>
            <p14:sldId id="266"/>
            <p14:sldId id="267"/>
            <p14:sldId id="269"/>
            <p14:sldId id="268"/>
            <p14:sldId id="273"/>
            <p14:sldId id="270"/>
            <p14:sldId id="275"/>
            <p14:sldId id="274"/>
            <p14:sldId id="276"/>
            <p14:sldId id="278"/>
            <p14:sldId id="279"/>
            <p14:sldId id="280"/>
            <p14:sldId id="281"/>
            <p14:sldId id="282"/>
            <p14:sldId id="284"/>
            <p14:sldId id="283"/>
            <p14:sldId id="285"/>
            <p14:sldId id="286"/>
            <p14:sldId id="287"/>
            <p14:sldId id="288"/>
            <p14:sldId id="28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72" autoAdjust="0"/>
    <p:restoredTop sz="94660"/>
  </p:normalViewPr>
  <p:slideViewPr>
    <p:cSldViewPr snapToGrid="0">
      <p:cViewPr>
        <p:scale>
          <a:sx n="66" d="100"/>
          <a:sy n="66" d="100"/>
        </p:scale>
        <p:origin x="48" y="11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CF1C23-A3A6-2416-84F1-2F9F73E551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49AB18-4DF1-193F-8880-623B261730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7AB624-8739-E3AE-8676-75DE72C551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5C708-56D4-4548-B714-9BC836EF7E44}" type="datetimeFigureOut">
              <a:rPr lang="en-US" smtClean="0"/>
              <a:t>1/24/2023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920F9E-811D-19C3-9FA3-6CF7D6D698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0C93DA-86F5-CA1D-2AA8-539B293952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26DBF-1CE3-46A8-9D0B-02D66CDC5E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8595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ABECC6-9E55-AB46-FAE1-95F34175A1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E767AE-18D5-2C32-DF89-DA3E8D0113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1AB818-A402-B4A2-CAC2-44276EE6D2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5C708-56D4-4548-B714-9BC836EF7E44}" type="datetimeFigureOut">
              <a:rPr lang="en-US" smtClean="0"/>
              <a:t>1/24/2023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FB0A69-CB67-D7B8-D257-615F7B9644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3C3020-07F1-2914-4516-FFCF653B4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26DBF-1CE3-46A8-9D0B-02D66CDC5E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9878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2A007F1-E2F2-867A-58E1-460A983895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DDC1E4-7800-9437-0A19-FCAAB2607A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CAF398-DF5D-93DD-4D23-6B6BA55870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5C708-56D4-4548-B714-9BC836EF7E44}" type="datetimeFigureOut">
              <a:rPr lang="en-US" smtClean="0"/>
              <a:t>1/24/2023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D9401A-BC7C-1397-9F3B-C984D110C0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C6F8FE-6A84-4258-7417-4E738C9374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26DBF-1CE3-46A8-9D0B-02D66CDC5E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8423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706F5A-3CFB-AD6E-85EE-0CCE74EDD3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800AB5-746E-C2C2-D941-61ECD7F5A5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E2843A-3C97-FF5B-9470-CE05EF3B28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5C708-56D4-4548-B714-9BC836EF7E44}" type="datetimeFigureOut">
              <a:rPr lang="en-US" smtClean="0"/>
              <a:t>1/24/2023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7EC1BB-3142-D140-8288-D5125DF81F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95006B-658C-022C-62C5-B01C04F19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26DBF-1CE3-46A8-9D0B-02D66CDC5E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0342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EE72F8-7CD6-291A-0050-27C6BF6F88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2C93DF-1E1B-9846-F9FD-542A04C187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78D371-44CD-DC1C-2525-F41CE42283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5C708-56D4-4548-B714-9BC836EF7E44}" type="datetimeFigureOut">
              <a:rPr lang="en-US" smtClean="0"/>
              <a:t>1/24/2023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BF5F95-49BB-5EE0-E647-B06EF0B9E3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58E5E0-E13E-AE78-18AC-AC14E97F3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26DBF-1CE3-46A8-9D0B-02D66CDC5E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368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7D62B5-393F-37C1-A7C7-6FA9C3985A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F85E8C-CE99-1825-7764-B3FA437032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5158B2-1E1C-EA6F-D879-617C26F189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6A4326-815C-DC94-385A-F450811D8C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5C708-56D4-4548-B714-9BC836EF7E44}" type="datetimeFigureOut">
              <a:rPr lang="en-US" smtClean="0"/>
              <a:t>1/24/2023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C2004E-9C2A-6057-88F9-FAA60613C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E4D9A5-5C86-F59E-17FB-BF269014B1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26DBF-1CE3-46A8-9D0B-02D66CDC5E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9163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341BC7-8FCE-27C0-643E-5BE02E811D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4A0063-36D9-BD53-ED17-79B08DC58E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F911D8-555B-EC9F-E5DF-83A52010CB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0BDD46-544E-6577-6F37-6478F8F79F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25188B0-C078-4F47-ED2B-040E7797558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28EDAB6-A52C-8667-BD20-AE775EE2C5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5C708-56D4-4548-B714-9BC836EF7E44}" type="datetimeFigureOut">
              <a:rPr lang="en-US" smtClean="0"/>
              <a:t>1/24/2023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29B2E95-8DE5-B372-1F2D-CFD69BE01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94F0303-5561-5C39-8DB6-4C34E66857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26DBF-1CE3-46A8-9D0B-02D66CDC5E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3628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2F77-80D6-585B-5B40-0B0FE7823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E0CD454-D99B-A440-83A2-53D8F464E2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5C708-56D4-4548-B714-9BC836EF7E44}" type="datetimeFigureOut">
              <a:rPr lang="en-US" smtClean="0"/>
              <a:t>1/24/2023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3E3FEE-4596-642C-FB14-84781368E5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F5E931-58DF-ACB8-2166-1A1A1CF04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26DBF-1CE3-46A8-9D0B-02D66CDC5E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8826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BDD316D-9CA6-C9B7-D552-58EDDB5394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5C708-56D4-4548-B714-9BC836EF7E44}" type="datetimeFigureOut">
              <a:rPr lang="en-US" smtClean="0"/>
              <a:t>1/24/2023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6041ECB-9B03-55D8-A879-55E984BD3A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66D75F-92FB-43A7-D5F7-B82E5ACB2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26DBF-1CE3-46A8-9D0B-02D66CDC5E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0504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33EEA-8026-0123-FF35-A2412801B1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F53BFB-3AA0-875D-3C75-179C0C8BEF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C17CEF-89F2-FB02-ED43-D62C55BB3B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6857A7-AEC2-5FBE-F8BC-5743394F75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5C708-56D4-4548-B714-9BC836EF7E44}" type="datetimeFigureOut">
              <a:rPr lang="en-US" smtClean="0"/>
              <a:t>1/24/2023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19E4C4-5A72-14CF-4828-A466CC09F4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0C5E00-7437-A945-D9DD-45DA5B8BF1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26DBF-1CE3-46A8-9D0B-02D66CDC5E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2186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CC3ECF-6C01-B72F-98AC-2A09B0BE3E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AA4CC58-EDDC-44D1-D5FD-AB4B3F92134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1DFFA2-4301-D696-7BFD-D3682A4C16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13D153-31B0-EFEE-110E-98447BABD6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5C708-56D4-4548-B714-9BC836EF7E44}" type="datetimeFigureOut">
              <a:rPr lang="en-US" smtClean="0"/>
              <a:t>1/24/2023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B415E8-174E-7F78-60FD-FA6647F81A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B0F185-F4B1-0A5C-D533-BA9D973E11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26DBF-1CE3-46A8-9D0B-02D66CDC5E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00930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50D6B3F-4F25-6EA5-BC2C-051F9E8C6F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F4626F-4644-5DD3-5034-068AD34CED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C28354-6B11-E7B5-855F-AEACF751FA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A5C708-56D4-4548-B714-9BC836EF7E44}" type="datetimeFigureOut">
              <a:rPr lang="en-US" smtClean="0"/>
              <a:t>1/24/2023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23923A-DA70-EE65-007C-341EB7734E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808FC3-4BCA-9959-0ACF-1525B4C5C8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E26DBF-1CE3-46A8-9D0B-02D66CDC5E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048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CCB49B3-3B9B-FC78-D611-34062A1E0F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5358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64DCA86-86A4-D936-9D69-E4F759D17C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5980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FA21900-D2EC-691E-2BEB-DE1FE3C9A4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492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DD86A86-40E7-8D8A-B8AB-83C2161FDE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7042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1AE9C5F-B9FB-EB25-4644-AE357DE6B0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9091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F15F2DF-82AE-DEFE-65BC-D6A008F1EC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4773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AD2E17-E125-E7CF-18F1-D17A8CA693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8519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5EDB6DA-8D0E-CBD8-1644-56D4B58644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6327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F814B-2EC5-7699-4EF6-5651EFF3DB0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LANDASAN PANCASILA SEBAGAI DASAR NEGARA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22C61F1-A910-5DB8-8BA6-61F6698C8F0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7342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F2DB28-9836-389E-86D2-03AA4C72DD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TINJAUAN TENTANG NEGARA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0A8277-EDA5-E443-5D40-CBFACCA957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Menurut</a:t>
            </a:r>
            <a:r>
              <a:rPr lang="en-US" dirty="0"/>
              <a:t> </a:t>
            </a:r>
            <a:r>
              <a:rPr lang="en-US" dirty="0" err="1"/>
              <a:t>Diponolo</a:t>
            </a:r>
            <a:r>
              <a:rPr lang="en-US" dirty="0"/>
              <a:t> (1975) Negara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suatu</a:t>
            </a:r>
            <a:r>
              <a:rPr lang="en-US" dirty="0"/>
              <a:t> </a:t>
            </a:r>
            <a:r>
              <a:rPr lang="en-US" dirty="0" err="1"/>
              <a:t>organisasi</a:t>
            </a:r>
            <a:r>
              <a:rPr lang="en-US" dirty="0"/>
              <a:t> </a:t>
            </a:r>
            <a:r>
              <a:rPr lang="en-US" dirty="0" err="1"/>
              <a:t>kekuasaan</a:t>
            </a:r>
            <a:r>
              <a:rPr lang="en-US" dirty="0"/>
              <a:t> yang </a:t>
            </a:r>
            <a:r>
              <a:rPr lang="en-US" dirty="0" err="1"/>
              <a:t>berdaulat</a:t>
            </a:r>
            <a:r>
              <a:rPr lang="en-US" dirty="0"/>
              <a:t> yang </a:t>
            </a:r>
            <a:r>
              <a:rPr lang="en-US" dirty="0" err="1"/>
              <a:t>dengan</a:t>
            </a:r>
            <a:r>
              <a:rPr lang="en-US" dirty="0"/>
              <a:t> yang </a:t>
            </a:r>
            <a:r>
              <a:rPr lang="en-US" dirty="0" err="1"/>
              <a:t>dengan</a:t>
            </a:r>
            <a:r>
              <a:rPr lang="en-US" dirty="0"/>
              <a:t> tata </a:t>
            </a:r>
            <a:r>
              <a:rPr lang="en-US" dirty="0" err="1"/>
              <a:t>pemerintahan</a:t>
            </a:r>
            <a:r>
              <a:rPr lang="en-US" dirty="0"/>
              <a:t> </a:t>
            </a:r>
            <a:r>
              <a:rPr lang="en-US" dirty="0" err="1"/>
              <a:t>melaksanakan</a:t>
            </a:r>
            <a:r>
              <a:rPr lang="en-US" dirty="0"/>
              <a:t> tata </a:t>
            </a:r>
            <a:r>
              <a:rPr lang="en-US" dirty="0" err="1"/>
              <a:t>tertib</a:t>
            </a:r>
            <a:r>
              <a:rPr lang="en-US" dirty="0"/>
              <a:t> </a:t>
            </a:r>
            <a:r>
              <a:rPr lang="en-US" dirty="0" err="1"/>
              <a:t>atas</a:t>
            </a:r>
            <a:r>
              <a:rPr lang="en-US" dirty="0"/>
              <a:t> </a:t>
            </a:r>
            <a:r>
              <a:rPr lang="en-US" dirty="0" err="1"/>
              <a:t>suatu</a:t>
            </a:r>
            <a:r>
              <a:rPr lang="en-US" dirty="0"/>
              <a:t> </a:t>
            </a:r>
            <a:r>
              <a:rPr lang="en-US" dirty="0" err="1"/>
              <a:t>umat</a:t>
            </a:r>
            <a:r>
              <a:rPr lang="en-US" dirty="0"/>
              <a:t> di </a:t>
            </a:r>
            <a:r>
              <a:rPr lang="en-US" dirty="0" err="1"/>
              <a:t>suatu</a:t>
            </a:r>
            <a:r>
              <a:rPr lang="en-US" dirty="0"/>
              <a:t> </a:t>
            </a:r>
            <a:r>
              <a:rPr lang="en-US" dirty="0" err="1"/>
              <a:t>daerah</a:t>
            </a:r>
            <a:r>
              <a:rPr lang="en-US" dirty="0"/>
              <a:t> </a:t>
            </a:r>
            <a:r>
              <a:rPr lang="en-US" dirty="0" err="1"/>
              <a:t>tertentu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dirty="0" err="1"/>
              <a:t>Tiga</a:t>
            </a:r>
            <a:r>
              <a:rPr lang="en-US" dirty="0"/>
              <a:t> </a:t>
            </a:r>
            <a:r>
              <a:rPr lang="en-US" dirty="0" err="1"/>
              <a:t>unsur</a:t>
            </a:r>
            <a:r>
              <a:rPr lang="en-US" dirty="0"/>
              <a:t> yang </a:t>
            </a:r>
            <a:r>
              <a:rPr lang="en-US" dirty="0" err="1"/>
              <a:t>menjadi</a:t>
            </a:r>
            <a:r>
              <a:rPr lang="en-US" dirty="0"/>
              <a:t> </a:t>
            </a:r>
            <a:r>
              <a:rPr lang="en-US" dirty="0" err="1"/>
              <a:t>syarat</a:t>
            </a:r>
            <a:r>
              <a:rPr lang="en-US" dirty="0"/>
              <a:t> </a:t>
            </a:r>
            <a:r>
              <a:rPr lang="en-US" dirty="0" err="1"/>
              <a:t>mutlak</a:t>
            </a:r>
            <a:r>
              <a:rPr lang="en-US" dirty="0"/>
              <a:t> </a:t>
            </a:r>
            <a:r>
              <a:rPr lang="en-US" dirty="0" err="1"/>
              <a:t>bagi</a:t>
            </a:r>
            <a:r>
              <a:rPr lang="en-US" dirty="0"/>
              <a:t> </a:t>
            </a:r>
            <a:r>
              <a:rPr lang="en-US" dirty="0" err="1"/>
              <a:t>adanya</a:t>
            </a:r>
            <a:r>
              <a:rPr lang="en-US" dirty="0"/>
              <a:t> Negara </a:t>
            </a:r>
            <a:r>
              <a:rPr lang="en-US" dirty="0" err="1"/>
              <a:t>yaitu</a:t>
            </a:r>
            <a:r>
              <a:rPr lang="en-US" dirty="0"/>
              <a:t>:</a:t>
            </a:r>
          </a:p>
          <a:p>
            <a:pPr marL="514350" indent="-514350">
              <a:buAutoNum type="alphaLcPeriod"/>
            </a:pPr>
            <a:r>
              <a:rPr lang="en-US" dirty="0" err="1"/>
              <a:t>Unsur</a:t>
            </a:r>
            <a:r>
              <a:rPr lang="en-US" dirty="0"/>
              <a:t> </a:t>
            </a:r>
            <a:r>
              <a:rPr lang="en-US" dirty="0" err="1"/>
              <a:t>tempat</a:t>
            </a:r>
            <a:r>
              <a:rPr lang="en-US" dirty="0"/>
              <a:t>,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daerah</a:t>
            </a:r>
            <a:r>
              <a:rPr lang="en-US" dirty="0"/>
              <a:t>, wilayah dan </a:t>
            </a:r>
            <a:r>
              <a:rPr lang="en-US" dirty="0" err="1"/>
              <a:t>teritoir</a:t>
            </a:r>
            <a:endParaRPr lang="en-US" dirty="0"/>
          </a:p>
          <a:p>
            <a:pPr marL="514350" indent="-514350">
              <a:buAutoNum type="alphaLcPeriod"/>
            </a:pPr>
            <a:r>
              <a:rPr lang="en-US" dirty="0" err="1"/>
              <a:t>Unsur</a:t>
            </a:r>
            <a:r>
              <a:rPr lang="en-US" dirty="0"/>
              <a:t> </a:t>
            </a:r>
            <a:r>
              <a:rPr lang="en-US" dirty="0" err="1"/>
              <a:t>manusia</a:t>
            </a:r>
            <a:r>
              <a:rPr lang="en-US" dirty="0"/>
              <a:t>,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umat</a:t>
            </a:r>
            <a:r>
              <a:rPr lang="en-US" dirty="0"/>
              <a:t> (</a:t>
            </a:r>
            <a:r>
              <a:rPr lang="en-US" dirty="0" err="1"/>
              <a:t>masyarakat</a:t>
            </a:r>
            <a:r>
              <a:rPr lang="en-US" dirty="0"/>
              <a:t>), </a:t>
            </a:r>
            <a:r>
              <a:rPr lang="en-US" dirty="0" err="1"/>
              <a:t>rakyat</a:t>
            </a:r>
            <a:r>
              <a:rPr lang="en-US" dirty="0"/>
              <a:t> dan </a:t>
            </a:r>
            <a:r>
              <a:rPr lang="en-US" dirty="0" err="1"/>
              <a:t>bangsa</a:t>
            </a:r>
            <a:endParaRPr lang="en-US" dirty="0"/>
          </a:p>
          <a:p>
            <a:pPr marL="514350" indent="-514350">
              <a:buAutoNum type="alphaLcPeriod"/>
            </a:pPr>
            <a:r>
              <a:rPr lang="en-US" dirty="0" err="1"/>
              <a:t>Unsur</a:t>
            </a:r>
            <a:r>
              <a:rPr lang="en-US" dirty="0"/>
              <a:t> </a:t>
            </a:r>
            <a:r>
              <a:rPr lang="en-US" dirty="0" err="1"/>
              <a:t>organisasi,atau</a:t>
            </a:r>
            <a:r>
              <a:rPr lang="en-US" dirty="0"/>
              <a:t> tata </a:t>
            </a:r>
            <a:r>
              <a:rPr lang="en-US" dirty="0" err="1"/>
              <a:t>pemerintahan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289455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0AFAA-67DF-0654-A335-69FBF54EE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KONSEP TUJUAN NEGARA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D3EACF-271A-4532-41B7-FCBFBF045B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/>
              <a:t>Terdapat</a:t>
            </a:r>
            <a:r>
              <a:rPr lang="en-US" dirty="0"/>
              <a:t> </a:t>
            </a:r>
            <a:r>
              <a:rPr lang="en-US" dirty="0" err="1"/>
              <a:t>liam</a:t>
            </a:r>
            <a:r>
              <a:rPr lang="en-US" dirty="0"/>
              <a:t> </a:t>
            </a:r>
            <a:r>
              <a:rPr lang="en-US" dirty="0" err="1"/>
              <a:t>teori</a:t>
            </a:r>
            <a:r>
              <a:rPr lang="en-US" dirty="0"/>
              <a:t> </a:t>
            </a:r>
            <a:r>
              <a:rPr lang="en-US" dirty="0" err="1"/>
              <a:t>tujuan</a:t>
            </a:r>
            <a:r>
              <a:rPr lang="en-US" dirty="0"/>
              <a:t> Negara </a:t>
            </a:r>
            <a:r>
              <a:rPr lang="en-US" dirty="0" err="1"/>
              <a:t>yagn</a:t>
            </a:r>
            <a:r>
              <a:rPr lang="en-US" dirty="0"/>
              <a:t> </a:t>
            </a:r>
            <a:r>
              <a:rPr lang="en-US" dirty="0" err="1"/>
              <a:t>disarikan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Diponolo</a:t>
            </a:r>
            <a:r>
              <a:rPr lang="en-US" dirty="0"/>
              <a:t> (1975) </a:t>
            </a:r>
            <a:r>
              <a:rPr lang="en-US" dirty="0" err="1"/>
              <a:t>yaitu</a:t>
            </a:r>
            <a:endParaRPr lang="en-US" dirty="0"/>
          </a:p>
          <a:p>
            <a:pPr marL="514350" indent="-514350">
              <a:buAutoNum type="alphaLcPeriod"/>
            </a:pPr>
            <a:r>
              <a:rPr lang="en-US" dirty="0" err="1"/>
              <a:t>Teori</a:t>
            </a:r>
            <a:r>
              <a:rPr lang="en-US" dirty="0"/>
              <a:t> </a:t>
            </a:r>
            <a:r>
              <a:rPr lang="en-US" dirty="0" err="1"/>
              <a:t>Kekuatan</a:t>
            </a:r>
            <a:r>
              <a:rPr lang="en-US" dirty="0"/>
              <a:t> dan </a:t>
            </a:r>
            <a:r>
              <a:rPr lang="en-US" dirty="0" err="1"/>
              <a:t>kekuasaan</a:t>
            </a:r>
            <a:r>
              <a:rPr lang="en-US" dirty="0"/>
              <a:t> </a:t>
            </a:r>
            <a:r>
              <a:rPr lang="en-US" dirty="0" err="1"/>
              <a:t>sebagai</a:t>
            </a:r>
            <a:r>
              <a:rPr lang="en-US" dirty="0"/>
              <a:t> </a:t>
            </a:r>
            <a:r>
              <a:rPr lang="en-US" dirty="0" err="1"/>
              <a:t>tujuan</a:t>
            </a:r>
            <a:r>
              <a:rPr lang="en-US" dirty="0"/>
              <a:t> Negara</a:t>
            </a:r>
          </a:p>
          <a:p>
            <a:pPr marL="514350" indent="-514350">
              <a:buAutoNum type="alphaLcPeriod"/>
            </a:pPr>
            <a:r>
              <a:rPr lang="en-US" dirty="0" err="1"/>
              <a:t>Teori</a:t>
            </a:r>
            <a:r>
              <a:rPr lang="en-US" dirty="0"/>
              <a:t> </a:t>
            </a:r>
            <a:r>
              <a:rPr lang="en-US" dirty="0" err="1"/>
              <a:t>kepastian</a:t>
            </a:r>
            <a:r>
              <a:rPr lang="en-US" dirty="0"/>
              <a:t> </a:t>
            </a:r>
            <a:r>
              <a:rPr lang="en-US" dirty="0" err="1"/>
              <a:t>hidup</a:t>
            </a:r>
            <a:r>
              <a:rPr lang="en-US" dirty="0"/>
              <a:t>, </a:t>
            </a:r>
            <a:r>
              <a:rPr lang="en-US" dirty="0" err="1"/>
              <a:t>keamanan</a:t>
            </a:r>
            <a:r>
              <a:rPr lang="en-US" dirty="0"/>
              <a:t> dan </a:t>
            </a:r>
            <a:r>
              <a:rPr lang="en-US" dirty="0" err="1"/>
              <a:t>ketertiban</a:t>
            </a:r>
            <a:r>
              <a:rPr lang="en-US" dirty="0"/>
              <a:t> </a:t>
            </a:r>
            <a:r>
              <a:rPr lang="en-US" dirty="0" err="1"/>
              <a:t>sebagai</a:t>
            </a:r>
            <a:r>
              <a:rPr lang="en-US" dirty="0"/>
              <a:t> </a:t>
            </a:r>
            <a:r>
              <a:rPr lang="en-US" dirty="0" err="1"/>
              <a:t>tujuan</a:t>
            </a:r>
            <a:r>
              <a:rPr lang="en-US" dirty="0"/>
              <a:t> Negara</a:t>
            </a:r>
          </a:p>
          <a:p>
            <a:pPr marL="514350" indent="-514350">
              <a:buAutoNum type="alphaLcPeriod"/>
            </a:pPr>
            <a:r>
              <a:rPr lang="en-US" dirty="0" err="1"/>
              <a:t>Kemerdekaan</a:t>
            </a:r>
            <a:r>
              <a:rPr lang="en-US" dirty="0"/>
              <a:t> </a:t>
            </a:r>
            <a:r>
              <a:rPr lang="en-US" dirty="0" err="1"/>
              <a:t>sebagai</a:t>
            </a:r>
            <a:r>
              <a:rPr lang="en-US" dirty="0"/>
              <a:t> </a:t>
            </a:r>
            <a:r>
              <a:rPr lang="en-US" dirty="0" err="1"/>
              <a:t>tujuan</a:t>
            </a:r>
            <a:r>
              <a:rPr lang="en-US" dirty="0"/>
              <a:t> </a:t>
            </a:r>
            <a:r>
              <a:rPr lang="en-US" dirty="0" err="1"/>
              <a:t>Neagara</a:t>
            </a:r>
            <a:endParaRPr lang="en-US" dirty="0"/>
          </a:p>
          <a:p>
            <a:pPr marL="514350" indent="-514350">
              <a:buAutoNum type="alphaLcPeriod"/>
            </a:pPr>
            <a:r>
              <a:rPr lang="en-US" dirty="0" err="1"/>
              <a:t>Teori</a:t>
            </a:r>
            <a:r>
              <a:rPr lang="en-US" dirty="0"/>
              <a:t> </a:t>
            </a:r>
            <a:r>
              <a:rPr lang="en-US" dirty="0" err="1"/>
              <a:t>keadilan</a:t>
            </a:r>
            <a:r>
              <a:rPr lang="en-US" dirty="0"/>
              <a:t> </a:t>
            </a:r>
            <a:r>
              <a:rPr lang="en-US" dirty="0" err="1"/>
              <a:t>sebagai</a:t>
            </a:r>
            <a:r>
              <a:rPr lang="en-US" dirty="0"/>
              <a:t> </a:t>
            </a:r>
            <a:r>
              <a:rPr lang="en-US" dirty="0" err="1"/>
              <a:t>tujuan</a:t>
            </a:r>
            <a:r>
              <a:rPr lang="en-US" dirty="0"/>
              <a:t> Negara</a:t>
            </a:r>
          </a:p>
          <a:p>
            <a:pPr marL="514350" indent="-514350">
              <a:buAutoNum type="alphaLcPeriod"/>
            </a:pPr>
            <a:r>
              <a:rPr lang="en-US" dirty="0" err="1"/>
              <a:t>Teori</a:t>
            </a:r>
            <a:r>
              <a:rPr lang="en-US" dirty="0"/>
              <a:t> </a:t>
            </a:r>
            <a:r>
              <a:rPr lang="en-US" dirty="0" err="1"/>
              <a:t>kesejahteraan</a:t>
            </a:r>
            <a:r>
              <a:rPr lang="en-US" dirty="0"/>
              <a:t> dan </a:t>
            </a:r>
            <a:r>
              <a:rPr lang="en-US" dirty="0" err="1"/>
              <a:t>kebahagiaan</a:t>
            </a:r>
            <a:r>
              <a:rPr lang="en-US" dirty="0"/>
              <a:t> </a:t>
            </a:r>
            <a:r>
              <a:rPr lang="en-US" dirty="0" err="1"/>
              <a:t>sebagai</a:t>
            </a:r>
            <a:r>
              <a:rPr lang="en-US" dirty="0"/>
              <a:t> </a:t>
            </a:r>
            <a:r>
              <a:rPr lang="en-US" dirty="0" err="1"/>
              <a:t>tujuan</a:t>
            </a:r>
            <a:r>
              <a:rPr lang="en-US" dirty="0"/>
              <a:t> Negara</a:t>
            </a:r>
          </a:p>
          <a:p>
            <a:pPr marL="0" indent="0">
              <a:buNone/>
            </a:pPr>
            <a:r>
              <a:rPr lang="en-US" dirty="0"/>
              <a:t>	Pada </a:t>
            </a:r>
            <a:r>
              <a:rPr lang="en-US" dirty="0" err="1"/>
              <a:t>umumnya</a:t>
            </a:r>
            <a:r>
              <a:rPr lang="en-US" dirty="0"/>
              <a:t> </a:t>
            </a:r>
            <a:r>
              <a:rPr lang="en-US" dirty="0" err="1"/>
              <a:t>tujuan</a:t>
            </a:r>
            <a:r>
              <a:rPr lang="en-US" dirty="0"/>
              <a:t> </a:t>
            </a:r>
            <a:r>
              <a:rPr lang="en-US" dirty="0" err="1"/>
              <a:t>suatu</a:t>
            </a:r>
            <a:r>
              <a:rPr lang="en-US" dirty="0"/>
              <a:t> Negara </a:t>
            </a:r>
            <a:r>
              <a:rPr lang="en-US" dirty="0" err="1"/>
              <a:t>termaktub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Undang-Undang</a:t>
            </a:r>
            <a:r>
              <a:rPr lang="en-US" dirty="0"/>
              <a:t> Dasar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konstitusi</a:t>
            </a:r>
            <a:r>
              <a:rPr lang="en-US" dirty="0"/>
              <a:t> Negara </a:t>
            </a:r>
            <a:r>
              <a:rPr lang="en-US" dirty="0" err="1"/>
              <a:t>tersebut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362301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2AAA65-27AF-58A0-72D4-0AF334FC8A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7064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E01ECE-F75E-65B0-C09C-839F3BA13F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KONSEP DASAR NEGARA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EA6371-59E9-E4C8-6D70-D654519CFE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err="1"/>
              <a:t>Secara</a:t>
            </a:r>
            <a:r>
              <a:rPr lang="en-US" dirty="0"/>
              <a:t> </a:t>
            </a:r>
            <a:r>
              <a:rPr lang="en-US" dirty="0" err="1"/>
              <a:t>etimologis</a:t>
            </a:r>
            <a:r>
              <a:rPr lang="en-US" dirty="0"/>
              <a:t>, </a:t>
            </a:r>
            <a:r>
              <a:rPr lang="en-US" dirty="0" err="1"/>
              <a:t>istilah</a:t>
            </a:r>
            <a:r>
              <a:rPr lang="en-US" dirty="0"/>
              <a:t> </a:t>
            </a:r>
            <a:r>
              <a:rPr lang="en-US" dirty="0" err="1"/>
              <a:t>dasar</a:t>
            </a:r>
            <a:r>
              <a:rPr lang="en-US" dirty="0"/>
              <a:t> Negara </a:t>
            </a:r>
            <a:r>
              <a:rPr lang="en-US" dirty="0" err="1"/>
              <a:t>maknanya</a:t>
            </a:r>
            <a:r>
              <a:rPr lang="en-US" dirty="0"/>
              <a:t> identic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istilah</a:t>
            </a:r>
            <a:r>
              <a:rPr lang="en-US" dirty="0"/>
              <a:t> </a:t>
            </a:r>
            <a:r>
              <a:rPr lang="en-US" dirty="0" err="1"/>
              <a:t>grundnorm</a:t>
            </a:r>
            <a:r>
              <a:rPr lang="en-US" dirty="0"/>
              <a:t> (</a:t>
            </a:r>
            <a:r>
              <a:rPr lang="en-US" dirty="0" err="1"/>
              <a:t>norma</a:t>
            </a:r>
            <a:r>
              <a:rPr lang="en-US" dirty="0"/>
              <a:t> </a:t>
            </a:r>
            <a:r>
              <a:rPr lang="en-US" dirty="0" err="1"/>
              <a:t>dasar</a:t>
            </a:r>
            <a:r>
              <a:rPr lang="en-US" dirty="0"/>
              <a:t>), </a:t>
            </a:r>
            <a:r>
              <a:rPr lang="en-US" dirty="0" err="1"/>
              <a:t>rechtsidee</a:t>
            </a:r>
            <a:r>
              <a:rPr lang="en-US" dirty="0"/>
              <a:t> (</a:t>
            </a:r>
            <a:r>
              <a:rPr lang="en-US" dirty="0" err="1"/>
              <a:t>cita</a:t>
            </a:r>
            <a:r>
              <a:rPr lang="en-US" dirty="0"/>
              <a:t> hokum), </a:t>
            </a:r>
            <a:r>
              <a:rPr lang="en-US" dirty="0" err="1"/>
              <a:t>staatsidee</a:t>
            </a:r>
            <a:r>
              <a:rPr lang="en-US" dirty="0"/>
              <a:t> (</a:t>
            </a:r>
            <a:r>
              <a:rPr lang="en-US" dirty="0" err="1"/>
              <a:t>cita</a:t>
            </a:r>
            <a:r>
              <a:rPr lang="en-US" dirty="0"/>
              <a:t> Negara), </a:t>
            </a:r>
            <a:r>
              <a:rPr lang="en-US" dirty="0" err="1"/>
              <a:t>philosophische</a:t>
            </a:r>
            <a:r>
              <a:rPr lang="en-US" dirty="0"/>
              <a:t> </a:t>
            </a:r>
            <a:r>
              <a:rPr lang="en-US" dirty="0" err="1"/>
              <a:t>grondslag</a:t>
            </a:r>
            <a:r>
              <a:rPr lang="en-US" dirty="0"/>
              <a:t> (</a:t>
            </a:r>
            <a:r>
              <a:rPr lang="en-US" dirty="0" err="1"/>
              <a:t>dasar</a:t>
            </a:r>
            <a:r>
              <a:rPr lang="en-US" dirty="0"/>
              <a:t> </a:t>
            </a:r>
            <a:r>
              <a:rPr lang="en-US" dirty="0" err="1"/>
              <a:t>filsafat</a:t>
            </a:r>
            <a:r>
              <a:rPr lang="en-US" dirty="0"/>
              <a:t> negara).</a:t>
            </a:r>
          </a:p>
          <a:p>
            <a:pPr marL="0" indent="0">
              <a:buNone/>
            </a:pPr>
            <a:r>
              <a:rPr lang="en-US" dirty="0" err="1"/>
              <a:t>Secara</a:t>
            </a:r>
            <a:r>
              <a:rPr lang="en-US" dirty="0"/>
              <a:t> </a:t>
            </a:r>
            <a:r>
              <a:rPr lang="en-US" dirty="0" err="1"/>
              <a:t>terminologis</a:t>
            </a:r>
            <a:r>
              <a:rPr lang="en-US" dirty="0"/>
              <a:t>, </a:t>
            </a:r>
            <a:r>
              <a:rPr lang="en-US" dirty="0" err="1"/>
              <a:t>dasar</a:t>
            </a:r>
            <a:r>
              <a:rPr lang="en-US" dirty="0"/>
              <a:t> negara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diartikan</a:t>
            </a:r>
            <a:r>
              <a:rPr lang="en-US" dirty="0"/>
              <a:t> </a:t>
            </a:r>
            <a:r>
              <a:rPr lang="en-US" dirty="0" err="1"/>
              <a:t>sebagai</a:t>
            </a:r>
            <a:r>
              <a:rPr lang="en-US" dirty="0"/>
              <a:t> </a:t>
            </a:r>
            <a:r>
              <a:rPr lang="en-US" dirty="0" err="1"/>
              <a:t>landasan</a:t>
            </a:r>
            <a:r>
              <a:rPr lang="en-US" dirty="0"/>
              <a:t> dan </a:t>
            </a:r>
            <a:r>
              <a:rPr lang="en-US" dirty="0" err="1"/>
              <a:t>sumber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membentuk</a:t>
            </a:r>
            <a:r>
              <a:rPr lang="en-US" dirty="0"/>
              <a:t> dan </a:t>
            </a:r>
            <a:r>
              <a:rPr lang="en-US" dirty="0" err="1"/>
              <a:t>menyelenggarakan</a:t>
            </a:r>
            <a:r>
              <a:rPr lang="en-US" dirty="0"/>
              <a:t> Negara.</a:t>
            </a:r>
          </a:p>
          <a:p>
            <a:pPr marL="0" indent="0">
              <a:buNone/>
            </a:pPr>
            <a:r>
              <a:rPr lang="en-US" dirty="0" err="1"/>
              <a:t>Secara</a:t>
            </a:r>
            <a:r>
              <a:rPr lang="en-US" dirty="0"/>
              <a:t> </a:t>
            </a:r>
            <a:r>
              <a:rPr lang="en-US" dirty="0" err="1"/>
              <a:t>teoritik</a:t>
            </a:r>
            <a:r>
              <a:rPr lang="en-US" dirty="0"/>
              <a:t>, </a:t>
            </a:r>
            <a:r>
              <a:rPr lang="en-US" dirty="0" err="1"/>
              <a:t>istilah</a:t>
            </a:r>
            <a:r>
              <a:rPr lang="en-US" dirty="0"/>
              <a:t> </a:t>
            </a:r>
            <a:r>
              <a:rPr lang="en-US" dirty="0" err="1"/>
              <a:t>dasar</a:t>
            </a:r>
            <a:r>
              <a:rPr lang="en-US" dirty="0"/>
              <a:t> negara </a:t>
            </a:r>
            <a:r>
              <a:rPr lang="en-US" dirty="0" err="1"/>
              <a:t>mengacu</a:t>
            </a:r>
            <a:r>
              <a:rPr lang="en-US" dirty="0"/>
              <a:t> </a:t>
            </a:r>
            <a:r>
              <a:rPr lang="en-US" dirty="0" err="1"/>
              <a:t>kepada</a:t>
            </a:r>
            <a:r>
              <a:rPr lang="en-US" dirty="0"/>
              <a:t> </a:t>
            </a:r>
            <a:r>
              <a:rPr lang="en-US" dirty="0" err="1"/>
              <a:t>pendapat</a:t>
            </a:r>
            <a:r>
              <a:rPr lang="en-US" dirty="0"/>
              <a:t> Hans </a:t>
            </a:r>
            <a:r>
              <a:rPr lang="en-US" dirty="0" err="1"/>
              <a:t>Kelsen</a:t>
            </a:r>
            <a:r>
              <a:rPr lang="en-US" dirty="0"/>
              <a:t> (1970), </a:t>
            </a:r>
            <a:r>
              <a:rPr lang="en-US" dirty="0" err="1"/>
              <a:t>disebut</a:t>
            </a:r>
            <a:r>
              <a:rPr lang="en-US" dirty="0"/>
              <a:t> a basic norm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grundnorm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Dasar Negara </a:t>
            </a:r>
            <a:r>
              <a:rPr lang="en-US" dirty="0" err="1"/>
              <a:t>merupakan</a:t>
            </a:r>
            <a:r>
              <a:rPr lang="en-US" dirty="0"/>
              <a:t> </a:t>
            </a:r>
            <a:r>
              <a:rPr lang="en-US" dirty="0" err="1"/>
              <a:t>suatu</a:t>
            </a:r>
            <a:r>
              <a:rPr lang="en-US" dirty="0"/>
              <a:t> </a:t>
            </a:r>
            <a:r>
              <a:rPr lang="en-US" dirty="0" err="1"/>
              <a:t>norma</a:t>
            </a:r>
            <a:r>
              <a:rPr lang="en-US" dirty="0"/>
              <a:t> </a:t>
            </a:r>
            <a:r>
              <a:rPr lang="en-US" dirty="0" err="1"/>
              <a:t>dasar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penyelenggaraan</a:t>
            </a:r>
            <a:r>
              <a:rPr lang="en-US" dirty="0"/>
              <a:t> </a:t>
            </a:r>
            <a:r>
              <a:rPr lang="en-US" dirty="0" err="1"/>
              <a:t>bernegara</a:t>
            </a:r>
            <a:r>
              <a:rPr lang="en-US" dirty="0"/>
              <a:t> yang </a:t>
            </a:r>
            <a:r>
              <a:rPr lang="en-US" dirty="0" err="1"/>
              <a:t>menjadi</a:t>
            </a:r>
            <a:r>
              <a:rPr lang="en-US" dirty="0"/>
              <a:t> </a:t>
            </a:r>
            <a:r>
              <a:rPr lang="en-US" dirty="0" err="1"/>
              <a:t>sumber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segala</a:t>
            </a:r>
            <a:r>
              <a:rPr lang="en-US" dirty="0"/>
              <a:t> </a:t>
            </a:r>
            <a:r>
              <a:rPr lang="en-US" dirty="0" err="1"/>
              <a:t>sumber</a:t>
            </a:r>
            <a:r>
              <a:rPr lang="en-US" dirty="0"/>
              <a:t> hokum </a:t>
            </a:r>
            <a:r>
              <a:rPr lang="en-US" dirty="0" err="1"/>
              <a:t>sekaligus</a:t>
            </a:r>
            <a:r>
              <a:rPr lang="en-US" dirty="0"/>
              <a:t> </a:t>
            </a:r>
            <a:r>
              <a:rPr lang="en-US" dirty="0" err="1"/>
              <a:t>sebagai</a:t>
            </a:r>
            <a:r>
              <a:rPr lang="en-US" dirty="0"/>
              <a:t> </a:t>
            </a:r>
            <a:r>
              <a:rPr lang="en-US" dirty="0" err="1"/>
              <a:t>cita</a:t>
            </a:r>
            <a:r>
              <a:rPr lang="en-US" dirty="0"/>
              <a:t> </a:t>
            </a:r>
            <a:r>
              <a:rPr lang="en-US" dirty="0" err="1"/>
              <a:t>hukum</a:t>
            </a:r>
            <a:r>
              <a:rPr lang="en-US" dirty="0"/>
              <a:t> (</a:t>
            </a:r>
            <a:r>
              <a:rPr lang="en-US" dirty="0" err="1"/>
              <a:t>rechtsidee</a:t>
            </a:r>
            <a:r>
              <a:rPr lang="en-US" dirty="0"/>
              <a:t>), </a:t>
            </a:r>
            <a:r>
              <a:rPr lang="en-US" dirty="0" err="1"/>
              <a:t>baik</a:t>
            </a:r>
            <a:r>
              <a:rPr lang="en-US" dirty="0"/>
              <a:t> </a:t>
            </a:r>
            <a:r>
              <a:rPr lang="en-US" dirty="0" err="1"/>
              <a:t>tertulis</a:t>
            </a:r>
            <a:r>
              <a:rPr lang="en-US" dirty="0"/>
              <a:t> </a:t>
            </a:r>
            <a:r>
              <a:rPr lang="en-US" dirty="0" err="1"/>
              <a:t>maupun</a:t>
            </a:r>
            <a:r>
              <a:rPr lang="en-US" dirty="0"/>
              <a:t>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tertulis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suatu</a:t>
            </a:r>
            <a:r>
              <a:rPr lang="en-US" dirty="0"/>
              <a:t> negara.</a:t>
            </a:r>
          </a:p>
        </p:txBody>
      </p:sp>
    </p:spTree>
    <p:extLst>
      <p:ext uri="{BB962C8B-B14F-4D97-AF65-F5344CB8AC3E}">
        <p14:creationId xmlns:p14="http://schemas.microsoft.com/office/powerpoint/2010/main" val="37775507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99EB87-B363-8DAA-B440-58F91F517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B50B2B-E6D9-9428-479F-D2BB974CDA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64F21F-959E-BCEB-03A5-5525E15ACE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3653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E10343-9773-985B-192B-81AE5C86C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LANDASAN SOSIOLOGIS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6FFFCD-8355-0D80-750B-072C5621E9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 err="1"/>
              <a:t>Pertama</a:t>
            </a:r>
            <a:r>
              <a:rPr lang="en-US" dirty="0"/>
              <a:t>, </a:t>
            </a:r>
            <a:r>
              <a:rPr lang="en-US" dirty="0" err="1"/>
              <a:t>nilai-nilai</a:t>
            </a:r>
            <a:r>
              <a:rPr lang="en-US" dirty="0"/>
              <a:t> </a:t>
            </a:r>
            <a:r>
              <a:rPr lang="en-US" dirty="0" err="1"/>
              <a:t>ketuhanan</a:t>
            </a:r>
            <a:r>
              <a:rPr lang="en-US" dirty="0"/>
              <a:t>. </a:t>
            </a:r>
            <a:r>
              <a:rPr lang="en-US" dirty="0" err="1"/>
              <a:t>Sebagai</a:t>
            </a:r>
            <a:r>
              <a:rPr lang="en-US" dirty="0"/>
              <a:t> Negara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penduduk</a:t>
            </a:r>
            <a:r>
              <a:rPr lang="en-US" dirty="0"/>
              <a:t> yang </a:t>
            </a:r>
            <a:r>
              <a:rPr lang="en-US" dirty="0" err="1"/>
              <a:t>multiagama</a:t>
            </a:r>
            <a:r>
              <a:rPr lang="en-US" dirty="0"/>
              <a:t> dan </a:t>
            </a:r>
            <a:r>
              <a:rPr lang="en-US" dirty="0" err="1"/>
              <a:t>multikeyakinan</a:t>
            </a:r>
            <a:r>
              <a:rPr lang="en-US" dirty="0"/>
              <a:t>, Negara Indonesia </a:t>
            </a:r>
            <a:r>
              <a:rPr lang="en-US" dirty="0" err="1"/>
              <a:t>diharapkan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melindungi</a:t>
            </a:r>
            <a:r>
              <a:rPr lang="en-US" dirty="0"/>
              <a:t> </a:t>
            </a:r>
            <a:r>
              <a:rPr lang="en-US" dirty="0" err="1"/>
              <a:t>semua</a:t>
            </a:r>
            <a:r>
              <a:rPr lang="en-US" dirty="0"/>
              <a:t> agama dan </a:t>
            </a:r>
            <a:r>
              <a:rPr lang="en-US" dirty="0" err="1"/>
              <a:t>keyakinan</a:t>
            </a:r>
            <a:r>
              <a:rPr lang="en-US" dirty="0"/>
              <a:t> </a:t>
            </a:r>
            <a:r>
              <a:rPr lang="en-US" dirty="0" err="1"/>
              <a:t>serta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mengembangkan</a:t>
            </a:r>
            <a:r>
              <a:rPr lang="en-US" dirty="0"/>
              <a:t> </a:t>
            </a:r>
            <a:r>
              <a:rPr lang="en-US" dirty="0" err="1"/>
              <a:t>politiknya</a:t>
            </a:r>
            <a:r>
              <a:rPr lang="en-US" dirty="0"/>
              <a:t> yang </a:t>
            </a:r>
            <a:r>
              <a:rPr lang="en-US" dirty="0" err="1"/>
              <a:t>dipandu</a:t>
            </a:r>
            <a:r>
              <a:rPr lang="en-US" dirty="0"/>
              <a:t> oleh </a:t>
            </a:r>
            <a:r>
              <a:rPr lang="en-US" dirty="0" err="1"/>
              <a:t>nilai-nilai</a:t>
            </a:r>
            <a:r>
              <a:rPr lang="en-US" dirty="0"/>
              <a:t> agama.</a:t>
            </a:r>
          </a:p>
          <a:p>
            <a:pPr marL="0" indent="0">
              <a:buNone/>
            </a:pPr>
            <a:r>
              <a:rPr lang="en-US" dirty="0" err="1"/>
              <a:t>Kedua</a:t>
            </a:r>
            <a:r>
              <a:rPr lang="en-US" dirty="0"/>
              <a:t>, </a:t>
            </a:r>
            <a:r>
              <a:rPr lang="en-US" dirty="0" err="1"/>
              <a:t>nilai-nilai</a:t>
            </a:r>
            <a:r>
              <a:rPr lang="en-US" dirty="0"/>
              <a:t> </a:t>
            </a:r>
            <a:r>
              <a:rPr lang="en-US" dirty="0" err="1"/>
              <a:t>kemanusiaan</a:t>
            </a:r>
            <a:r>
              <a:rPr lang="en-US" dirty="0"/>
              <a:t> universal yang </a:t>
            </a:r>
            <a:r>
              <a:rPr lang="en-US" dirty="0" err="1"/>
              <a:t>bersumber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hukum</a:t>
            </a:r>
            <a:r>
              <a:rPr lang="en-US" dirty="0"/>
              <a:t> </a:t>
            </a:r>
            <a:r>
              <a:rPr lang="en-US" dirty="0" err="1"/>
              <a:t>Tuhan</a:t>
            </a:r>
            <a:r>
              <a:rPr lang="en-US" dirty="0"/>
              <a:t>, hokum </a:t>
            </a:r>
            <a:r>
              <a:rPr lang="en-US" dirty="0" err="1"/>
              <a:t>alam</a:t>
            </a:r>
            <a:r>
              <a:rPr lang="en-US" dirty="0"/>
              <a:t>, dan </a:t>
            </a:r>
            <a:r>
              <a:rPr lang="en-US" dirty="0" err="1"/>
              <a:t>sifat-sifat</a:t>
            </a:r>
            <a:r>
              <a:rPr lang="en-US" dirty="0"/>
              <a:t> social (</a:t>
            </a:r>
            <a:r>
              <a:rPr lang="en-US" dirty="0" err="1"/>
              <a:t>bersifat</a:t>
            </a:r>
            <a:r>
              <a:rPr lang="en-US" dirty="0"/>
              <a:t> horizontal) </a:t>
            </a:r>
            <a:r>
              <a:rPr lang="en-US" dirty="0" err="1"/>
              <a:t>dianggap</a:t>
            </a:r>
            <a:r>
              <a:rPr lang="en-US" dirty="0"/>
              <a:t> </a:t>
            </a:r>
            <a:r>
              <a:rPr lang="en-US" dirty="0" err="1"/>
              <a:t>penting</a:t>
            </a:r>
            <a:r>
              <a:rPr lang="en-US" dirty="0"/>
              <a:t> </a:t>
            </a:r>
            <a:r>
              <a:rPr lang="en-US" dirty="0" err="1"/>
              <a:t>sebagai</a:t>
            </a:r>
            <a:r>
              <a:rPr lang="en-US" dirty="0"/>
              <a:t> fundamental </a:t>
            </a:r>
            <a:r>
              <a:rPr lang="en-US" dirty="0" err="1"/>
              <a:t>etika-politik</a:t>
            </a:r>
            <a:r>
              <a:rPr lang="en-US" dirty="0"/>
              <a:t> </a:t>
            </a:r>
            <a:r>
              <a:rPr lang="en-US" dirty="0" err="1"/>
              <a:t>kehidupan</a:t>
            </a:r>
            <a:r>
              <a:rPr lang="en-US" dirty="0"/>
              <a:t> </a:t>
            </a:r>
            <a:r>
              <a:rPr lang="en-US" dirty="0" err="1"/>
              <a:t>bernegara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pergaulan</a:t>
            </a:r>
            <a:r>
              <a:rPr lang="en-US" dirty="0"/>
              <a:t> dunia.</a:t>
            </a:r>
          </a:p>
          <a:p>
            <a:pPr marL="0" indent="0">
              <a:buNone/>
            </a:pPr>
            <a:r>
              <a:rPr lang="en-US" dirty="0"/>
              <a:t>Nilai-</a:t>
            </a:r>
            <a:r>
              <a:rPr lang="en-US" dirty="0" err="1"/>
              <a:t>nilai</a:t>
            </a:r>
            <a:r>
              <a:rPr lang="en-US" dirty="0"/>
              <a:t> </a:t>
            </a:r>
            <a:r>
              <a:rPr lang="en-US" dirty="0" err="1"/>
              <a:t>etis</a:t>
            </a:r>
            <a:r>
              <a:rPr lang="en-US" dirty="0"/>
              <a:t> </a:t>
            </a:r>
            <a:r>
              <a:rPr lang="en-US" dirty="0" err="1"/>
              <a:t>kemanusiaan</a:t>
            </a:r>
            <a:r>
              <a:rPr lang="en-US" dirty="0"/>
              <a:t> </a:t>
            </a:r>
            <a:r>
              <a:rPr lang="en-US" dirty="0" err="1"/>
              <a:t>harus</a:t>
            </a:r>
            <a:r>
              <a:rPr lang="en-US" dirty="0"/>
              <a:t> </a:t>
            </a:r>
            <a:r>
              <a:rPr lang="en-US" dirty="0" err="1"/>
              <a:t>mengakar</a:t>
            </a:r>
            <a:r>
              <a:rPr lang="en-US" dirty="0"/>
              <a:t> </a:t>
            </a:r>
            <a:r>
              <a:rPr lang="en-US" dirty="0" err="1"/>
              <a:t>kuat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lingkungan</a:t>
            </a:r>
            <a:r>
              <a:rPr lang="en-US" dirty="0"/>
              <a:t> </a:t>
            </a:r>
            <a:r>
              <a:rPr lang="en-US" dirty="0" err="1"/>
              <a:t>pergaulan</a:t>
            </a:r>
            <a:r>
              <a:rPr lang="en-US" dirty="0"/>
              <a:t> </a:t>
            </a:r>
            <a:r>
              <a:rPr lang="en-US" dirty="0" err="1"/>
              <a:t>kebangsaan</a:t>
            </a:r>
            <a:r>
              <a:rPr lang="en-US" dirty="0"/>
              <a:t> yang </a:t>
            </a:r>
            <a:r>
              <a:rPr lang="en-US" dirty="0" err="1"/>
              <a:t>lebih</a:t>
            </a:r>
            <a:r>
              <a:rPr lang="en-US" dirty="0"/>
              <a:t> </a:t>
            </a:r>
            <a:r>
              <a:rPr lang="en-US" dirty="0" err="1"/>
              <a:t>dekat</a:t>
            </a:r>
            <a:r>
              <a:rPr lang="en-US" dirty="0"/>
              <a:t> </a:t>
            </a:r>
            <a:r>
              <a:rPr lang="en-US" dirty="0" err="1"/>
              <a:t>sebelum</a:t>
            </a:r>
            <a:r>
              <a:rPr lang="en-US" dirty="0"/>
              <a:t> </a:t>
            </a:r>
            <a:r>
              <a:rPr lang="en-US" dirty="0" err="1"/>
              <a:t>menjangkau</a:t>
            </a:r>
            <a:r>
              <a:rPr lang="en-US" dirty="0"/>
              <a:t> </a:t>
            </a:r>
            <a:r>
              <a:rPr lang="en-US" dirty="0" err="1"/>
              <a:t>pergaulan</a:t>
            </a:r>
            <a:r>
              <a:rPr lang="en-US" dirty="0"/>
              <a:t> </a:t>
            </a:r>
            <a:r>
              <a:rPr lang="en-US" dirty="0" err="1"/>
              <a:t>ekbangsaan</a:t>
            </a:r>
            <a:r>
              <a:rPr lang="en-US" dirty="0"/>
              <a:t> dunia yang </a:t>
            </a:r>
            <a:r>
              <a:rPr lang="en-US" dirty="0" err="1"/>
              <a:t>lebih</a:t>
            </a:r>
            <a:r>
              <a:rPr lang="en-US" dirty="0"/>
              <a:t> </a:t>
            </a:r>
            <a:r>
              <a:rPr lang="en-US" dirty="0" err="1"/>
              <a:t>jauh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dirty="0"/>
              <a:t>Nilai </a:t>
            </a:r>
            <a:r>
              <a:rPr lang="en-US" dirty="0" err="1"/>
              <a:t>ketuhanan</a:t>
            </a:r>
            <a:r>
              <a:rPr lang="en-US" dirty="0"/>
              <a:t>, </a:t>
            </a:r>
            <a:r>
              <a:rPr lang="en-US" dirty="0" err="1"/>
              <a:t>nilai</a:t>
            </a:r>
            <a:r>
              <a:rPr lang="en-US" dirty="0"/>
              <a:t> </a:t>
            </a:r>
            <a:r>
              <a:rPr lang="en-US" dirty="0" err="1"/>
              <a:t>kemanusiaan</a:t>
            </a:r>
            <a:r>
              <a:rPr lang="en-US" dirty="0"/>
              <a:t> dan </a:t>
            </a:r>
            <a:r>
              <a:rPr lang="en-US" dirty="0" err="1"/>
              <a:t>nilai</a:t>
            </a:r>
            <a:r>
              <a:rPr lang="en-US" dirty="0"/>
              <a:t> </a:t>
            </a:r>
            <a:r>
              <a:rPr lang="en-US" dirty="0" err="1"/>
              <a:t>serta</a:t>
            </a:r>
            <a:r>
              <a:rPr lang="en-US" dirty="0"/>
              <a:t> </a:t>
            </a:r>
            <a:r>
              <a:rPr lang="en-US" dirty="0" err="1"/>
              <a:t>cita-cita</a:t>
            </a:r>
            <a:r>
              <a:rPr lang="en-US" dirty="0"/>
              <a:t> </a:t>
            </a:r>
            <a:r>
              <a:rPr lang="en-US" dirty="0" err="1"/>
              <a:t>kebangsaan</a:t>
            </a:r>
            <a:r>
              <a:rPr lang="en-US" dirty="0"/>
              <a:t> </a:t>
            </a:r>
            <a:r>
              <a:rPr lang="en-US" dirty="0" err="1"/>
              <a:t>itu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aktualisasinya</a:t>
            </a:r>
            <a:r>
              <a:rPr lang="en-US" dirty="0"/>
              <a:t> </a:t>
            </a:r>
            <a:r>
              <a:rPr lang="en-US" dirty="0" err="1"/>
              <a:t>harus</a:t>
            </a:r>
            <a:r>
              <a:rPr lang="en-US" dirty="0"/>
              <a:t> </a:t>
            </a:r>
            <a:r>
              <a:rPr lang="en-US" dirty="0" err="1"/>
              <a:t>menjunjung</a:t>
            </a:r>
            <a:r>
              <a:rPr lang="en-US" dirty="0"/>
              <a:t> </a:t>
            </a:r>
            <a:r>
              <a:rPr lang="en-US" dirty="0" err="1"/>
              <a:t>tinggi</a:t>
            </a:r>
            <a:r>
              <a:rPr lang="en-US" dirty="0"/>
              <a:t> </a:t>
            </a:r>
            <a:r>
              <a:rPr lang="en-US" dirty="0" err="1"/>
              <a:t>kedaulatan</a:t>
            </a:r>
            <a:r>
              <a:rPr lang="en-US" dirty="0"/>
              <a:t> </a:t>
            </a:r>
            <a:r>
              <a:rPr lang="en-US" dirty="0" err="1"/>
              <a:t>rakyat</a:t>
            </a:r>
            <a:r>
              <a:rPr lang="en-US" dirty="0"/>
              <a:t> yang </a:t>
            </a:r>
            <a:r>
              <a:rPr lang="en-US" dirty="0" err="1"/>
              <a:t>dipimpin</a:t>
            </a:r>
            <a:r>
              <a:rPr lang="en-US" dirty="0"/>
              <a:t> </a:t>
            </a:r>
            <a:r>
              <a:rPr lang="en-US" dirty="0" err="1"/>
              <a:t>oelh</a:t>
            </a:r>
            <a:r>
              <a:rPr lang="en-US" dirty="0"/>
              <a:t> </a:t>
            </a:r>
            <a:r>
              <a:rPr lang="en-US" dirty="0" err="1"/>
              <a:t>hikmat</a:t>
            </a:r>
            <a:r>
              <a:rPr lang="en-US" dirty="0"/>
              <a:t> </a:t>
            </a:r>
            <a:r>
              <a:rPr lang="en-US" dirty="0" err="1"/>
              <a:t>kebijaksanaan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dirty="0"/>
              <a:t>Nilai </a:t>
            </a:r>
            <a:r>
              <a:rPr lang="en-US" dirty="0" err="1"/>
              <a:t>ketuhanan</a:t>
            </a:r>
            <a:r>
              <a:rPr lang="en-US" dirty="0"/>
              <a:t>, </a:t>
            </a:r>
            <a:r>
              <a:rPr lang="en-US" dirty="0" err="1"/>
              <a:t>nilai</a:t>
            </a:r>
            <a:r>
              <a:rPr lang="en-US" dirty="0"/>
              <a:t> </a:t>
            </a:r>
            <a:r>
              <a:rPr lang="en-US" dirty="0" err="1"/>
              <a:t>kemanusiaan</a:t>
            </a:r>
            <a:r>
              <a:rPr lang="en-US" dirty="0"/>
              <a:t>, </a:t>
            </a:r>
            <a:r>
              <a:rPr lang="en-US" dirty="0" err="1"/>
              <a:t>nilai</a:t>
            </a:r>
            <a:r>
              <a:rPr lang="en-US" dirty="0"/>
              <a:t> dan </a:t>
            </a:r>
            <a:r>
              <a:rPr lang="en-US" dirty="0" err="1"/>
              <a:t>cita</a:t>
            </a:r>
            <a:r>
              <a:rPr lang="en-US" dirty="0"/>
              <a:t> </a:t>
            </a:r>
            <a:r>
              <a:rPr lang="en-US" dirty="0" err="1"/>
              <a:t>kebangsaan</a:t>
            </a:r>
            <a:r>
              <a:rPr lang="en-US" dirty="0"/>
              <a:t> </a:t>
            </a:r>
            <a:r>
              <a:rPr lang="en-US" dirty="0" err="1"/>
              <a:t>serta</a:t>
            </a:r>
            <a:r>
              <a:rPr lang="en-US" dirty="0"/>
              <a:t> </a:t>
            </a:r>
            <a:r>
              <a:rPr lang="en-US" dirty="0" err="1"/>
              <a:t>demokrasi</a:t>
            </a:r>
            <a:r>
              <a:rPr lang="en-US" dirty="0"/>
              <a:t> </a:t>
            </a:r>
            <a:r>
              <a:rPr lang="en-US" dirty="0" err="1"/>
              <a:t>permusyawaratan</a:t>
            </a:r>
            <a:r>
              <a:rPr lang="en-US" dirty="0"/>
              <a:t> </a:t>
            </a:r>
            <a:r>
              <a:rPr lang="en-US" dirty="0" err="1"/>
              <a:t>itu</a:t>
            </a:r>
            <a:r>
              <a:rPr lang="en-US" dirty="0"/>
              <a:t> </a:t>
            </a:r>
            <a:r>
              <a:rPr lang="en-US" dirty="0" err="1"/>
              <a:t>memperoleh</a:t>
            </a:r>
            <a:r>
              <a:rPr lang="en-US" dirty="0"/>
              <a:t> </a:t>
            </a:r>
            <a:r>
              <a:rPr lang="en-US" dirty="0" err="1"/>
              <a:t>artiyna</a:t>
            </a:r>
            <a:r>
              <a:rPr lang="en-US" dirty="0"/>
              <a:t> </a:t>
            </a:r>
            <a:r>
              <a:rPr lang="en-US" dirty="0" err="1"/>
              <a:t>sejauh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mewujudkan</a:t>
            </a:r>
            <a:r>
              <a:rPr lang="en-US" dirty="0"/>
              <a:t> </a:t>
            </a:r>
            <a:r>
              <a:rPr lang="en-US" dirty="0" err="1"/>
              <a:t>ekadilan</a:t>
            </a:r>
            <a:r>
              <a:rPr lang="en-US" dirty="0"/>
              <a:t> social.</a:t>
            </a:r>
          </a:p>
        </p:txBody>
      </p:sp>
    </p:spTree>
    <p:extLst>
      <p:ext uri="{BB962C8B-B14F-4D97-AF65-F5344CB8AC3E}">
        <p14:creationId xmlns:p14="http://schemas.microsoft.com/office/powerpoint/2010/main" val="38874128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29CB77-A6B8-7F54-0628-FBD70B4F7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LANDASAN POLITIS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89A9EF-87CA-F7CC-FE62-2D74191111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0" indent="0" algn="just">
              <a:buNone/>
            </a:pPr>
            <a:r>
              <a:rPr lang="en-US" dirty="0" err="1"/>
              <a:t>Pasal</a:t>
            </a:r>
            <a:r>
              <a:rPr lang="en-US" dirty="0"/>
              <a:t> 1 </a:t>
            </a:r>
            <a:r>
              <a:rPr lang="en-US" dirty="0" err="1"/>
              <a:t>ayat</a:t>
            </a:r>
            <a:r>
              <a:rPr lang="en-US" dirty="0"/>
              <a:t> (2) UUD 1945 </a:t>
            </a:r>
            <a:r>
              <a:rPr lang="en-US" dirty="0" err="1"/>
              <a:t>terkandung</a:t>
            </a:r>
            <a:r>
              <a:rPr lang="en-US" dirty="0"/>
              <a:t> </a:t>
            </a:r>
            <a:r>
              <a:rPr lang="en-US" dirty="0" err="1"/>
              <a:t>makna</a:t>
            </a:r>
            <a:r>
              <a:rPr lang="en-US" dirty="0"/>
              <a:t> </a:t>
            </a:r>
            <a:r>
              <a:rPr lang="en-US" dirty="0" err="1"/>
              <a:t>bahwa</a:t>
            </a:r>
            <a:r>
              <a:rPr lang="en-US" dirty="0"/>
              <a:t> Pancasila </a:t>
            </a:r>
            <a:r>
              <a:rPr lang="en-US" dirty="0" err="1"/>
              <a:t>menjelma</a:t>
            </a:r>
            <a:r>
              <a:rPr lang="en-US" dirty="0"/>
              <a:t> </a:t>
            </a:r>
            <a:r>
              <a:rPr lang="en-US" dirty="0" err="1"/>
              <a:t>menjadi</a:t>
            </a:r>
            <a:r>
              <a:rPr lang="en-US" dirty="0"/>
              <a:t> </a:t>
            </a:r>
            <a:r>
              <a:rPr lang="en-US" dirty="0" err="1"/>
              <a:t>asas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system </a:t>
            </a:r>
            <a:r>
              <a:rPr lang="en-US" dirty="0" err="1"/>
              <a:t>demorkasi</a:t>
            </a:r>
            <a:r>
              <a:rPr lang="en-US" dirty="0"/>
              <a:t> </a:t>
            </a:r>
            <a:r>
              <a:rPr lang="en-US" dirty="0" err="1"/>
              <a:t>konstitusional</a:t>
            </a:r>
            <a:r>
              <a:rPr lang="en-US" dirty="0"/>
              <a:t>. </a:t>
            </a:r>
            <a:r>
              <a:rPr lang="en-US" dirty="0" err="1"/>
              <a:t>Konsekuensinya</a:t>
            </a:r>
            <a:r>
              <a:rPr lang="en-US" dirty="0"/>
              <a:t> Pancasila </a:t>
            </a:r>
            <a:r>
              <a:rPr lang="en-US" dirty="0" err="1"/>
              <a:t>menjadi</a:t>
            </a:r>
            <a:r>
              <a:rPr lang="en-US" dirty="0"/>
              <a:t> </a:t>
            </a:r>
            <a:r>
              <a:rPr lang="en-US" dirty="0" err="1"/>
              <a:t>landasan</a:t>
            </a:r>
            <a:r>
              <a:rPr lang="en-US" dirty="0"/>
              <a:t> </a:t>
            </a:r>
            <a:r>
              <a:rPr lang="en-US" dirty="0" err="1"/>
              <a:t>etik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kehidupan</a:t>
            </a:r>
            <a:r>
              <a:rPr lang="en-US" dirty="0"/>
              <a:t> </a:t>
            </a:r>
            <a:r>
              <a:rPr lang="en-US" dirty="0" err="1"/>
              <a:t>politik</a:t>
            </a:r>
            <a:r>
              <a:rPr lang="en-US" dirty="0"/>
              <a:t> </a:t>
            </a:r>
            <a:r>
              <a:rPr lang="en-US" dirty="0" err="1"/>
              <a:t>bangsa</a:t>
            </a:r>
            <a:r>
              <a:rPr lang="en-US" dirty="0"/>
              <a:t> Indonesia.</a:t>
            </a:r>
          </a:p>
          <a:p>
            <a:pPr marL="0" indent="0" algn="just">
              <a:buNone/>
            </a:pPr>
            <a:r>
              <a:rPr lang="en-US" dirty="0" err="1"/>
              <a:t>Bagi</a:t>
            </a:r>
            <a:r>
              <a:rPr lang="en-US" dirty="0"/>
              <a:t> </a:t>
            </a:r>
            <a:r>
              <a:rPr lang="en-US" dirty="0" err="1"/>
              <a:t>warga</a:t>
            </a:r>
            <a:r>
              <a:rPr lang="en-US" dirty="0"/>
              <a:t> negara </a:t>
            </a:r>
            <a:r>
              <a:rPr lang="en-US" dirty="0" err="1"/>
              <a:t>yagn</a:t>
            </a:r>
            <a:r>
              <a:rPr lang="en-US" dirty="0"/>
              <a:t> </a:t>
            </a:r>
            <a:r>
              <a:rPr lang="en-US" dirty="0" err="1"/>
              <a:t>berkiprah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Lembaga </a:t>
            </a:r>
            <a:r>
              <a:rPr lang="en-US" dirty="0" err="1"/>
              <a:t>suprastruktur</a:t>
            </a:r>
            <a:r>
              <a:rPr lang="en-US" dirty="0"/>
              <a:t> </a:t>
            </a:r>
            <a:r>
              <a:rPr lang="en-US" dirty="0" err="1"/>
              <a:t>politik</a:t>
            </a:r>
            <a:r>
              <a:rPr lang="en-US" dirty="0"/>
              <a:t> (</a:t>
            </a:r>
            <a:r>
              <a:rPr lang="en-US" dirty="0" err="1"/>
              <a:t>sektor</a:t>
            </a:r>
            <a:r>
              <a:rPr lang="en-US" dirty="0"/>
              <a:t>) </a:t>
            </a:r>
            <a:r>
              <a:rPr lang="en-US" dirty="0" err="1"/>
              <a:t>pemerintah</a:t>
            </a:r>
            <a:r>
              <a:rPr lang="en-US" dirty="0"/>
              <a:t>) </a:t>
            </a:r>
            <a:r>
              <a:rPr lang="en-US" dirty="0" err="1"/>
              <a:t>seperti</a:t>
            </a:r>
            <a:r>
              <a:rPr lang="en-US" dirty="0"/>
              <a:t> Lembaga </a:t>
            </a:r>
            <a:r>
              <a:rPr lang="en-US" dirty="0" err="1"/>
              <a:t>eksekutif</a:t>
            </a:r>
            <a:r>
              <a:rPr lang="en-US" dirty="0"/>
              <a:t>, Lembaga dan </a:t>
            </a:r>
            <a:r>
              <a:rPr lang="en-US" dirty="0" err="1"/>
              <a:t>yudikatif</a:t>
            </a:r>
            <a:r>
              <a:rPr lang="en-US" dirty="0"/>
              <a:t>, Pancasila </a:t>
            </a:r>
            <a:r>
              <a:rPr lang="en-US" dirty="0" err="1"/>
              <a:t>merupakan</a:t>
            </a:r>
            <a:r>
              <a:rPr lang="en-US" dirty="0"/>
              <a:t> </a:t>
            </a:r>
            <a:r>
              <a:rPr lang="en-US" dirty="0" err="1"/>
              <a:t>norma</a:t>
            </a:r>
            <a:r>
              <a:rPr lang="en-US" dirty="0"/>
              <a:t> </a:t>
            </a:r>
            <a:r>
              <a:rPr lang="en-US" dirty="0" err="1"/>
              <a:t>hukum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memformulasikan</a:t>
            </a:r>
            <a:r>
              <a:rPr lang="en-US" dirty="0"/>
              <a:t> dan </a:t>
            </a:r>
            <a:r>
              <a:rPr lang="en-US" dirty="0" err="1"/>
              <a:t>mengimplementasikan</a:t>
            </a:r>
            <a:r>
              <a:rPr lang="en-US" dirty="0"/>
              <a:t> </a:t>
            </a:r>
            <a:r>
              <a:rPr lang="en-US" dirty="0" err="1"/>
              <a:t>kebijakan</a:t>
            </a:r>
            <a:r>
              <a:rPr lang="en-US" dirty="0"/>
              <a:t> public yang </a:t>
            </a:r>
            <a:r>
              <a:rPr lang="en-US" dirty="0" err="1"/>
              <a:t>menyangkut</a:t>
            </a:r>
            <a:r>
              <a:rPr lang="en-US" dirty="0"/>
              <a:t> </a:t>
            </a:r>
            <a:r>
              <a:rPr lang="en-US" dirty="0" err="1"/>
              <a:t>hajat</a:t>
            </a:r>
            <a:r>
              <a:rPr lang="en-US" dirty="0"/>
              <a:t> orang </a:t>
            </a:r>
            <a:r>
              <a:rPr lang="en-US" dirty="0" err="1"/>
              <a:t>banyak</a:t>
            </a:r>
            <a:r>
              <a:rPr lang="en-US" dirty="0"/>
              <a:t>.</a:t>
            </a:r>
          </a:p>
          <a:p>
            <a:pPr marL="0" indent="0" algn="just">
              <a:buNone/>
            </a:pPr>
            <a:r>
              <a:rPr lang="en-US" dirty="0" err="1"/>
              <a:t>Bagi</a:t>
            </a:r>
            <a:r>
              <a:rPr lang="en-US" dirty="0"/>
              <a:t> </a:t>
            </a:r>
            <a:r>
              <a:rPr lang="en-US" dirty="0" err="1"/>
              <a:t>warga</a:t>
            </a:r>
            <a:r>
              <a:rPr lang="en-US" dirty="0"/>
              <a:t> Negara yang </a:t>
            </a:r>
            <a:r>
              <a:rPr lang="en-US" dirty="0" err="1"/>
              <a:t>berkiprah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Lembaga </a:t>
            </a:r>
            <a:r>
              <a:rPr lang="en-US" dirty="0" err="1"/>
              <a:t>infrastruktur</a:t>
            </a:r>
            <a:r>
              <a:rPr lang="en-US" dirty="0"/>
              <a:t> </a:t>
            </a:r>
            <a:r>
              <a:rPr lang="en-US" dirty="0" err="1"/>
              <a:t>politik</a:t>
            </a:r>
            <a:r>
              <a:rPr lang="en-US" dirty="0"/>
              <a:t> (</a:t>
            </a:r>
            <a:r>
              <a:rPr lang="en-US" dirty="0" err="1"/>
              <a:t>sektor</a:t>
            </a:r>
            <a:r>
              <a:rPr lang="en-US" dirty="0"/>
              <a:t> </a:t>
            </a:r>
            <a:r>
              <a:rPr lang="en-US" dirty="0" err="1"/>
              <a:t>masyarakat</a:t>
            </a:r>
            <a:r>
              <a:rPr lang="en-US" dirty="0"/>
              <a:t>) </a:t>
            </a:r>
            <a:r>
              <a:rPr lang="en-US" dirty="0" err="1"/>
              <a:t>seperti</a:t>
            </a:r>
            <a:r>
              <a:rPr lang="en-US" dirty="0"/>
              <a:t> </a:t>
            </a:r>
            <a:r>
              <a:rPr lang="en-US" dirty="0" err="1"/>
              <a:t>ormas</a:t>
            </a:r>
            <a:r>
              <a:rPr lang="en-US" dirty="0"/>
              <a:t>, </a:t>
            </a:r>
            <a:r>
              <a:rPr lang="en-US" dirty="0" err="1"/>
              <a:t>partai</a:t>
            </a:r>
            <a:r>
              <a:rPr lang="en-US" dirty="0"/>
              <a:t> </a:t>
            </a:r>
            <a:r>
              <a:rPr lang="en-US" dirty="0" err="1"/>
              <a:t>politik</a:t>
            </a:r>
            <a:r>
              <a:rPr lang="en-US" dirty="0"/>
              <a:t>, media </a:t>
            </a:r>
            <a:r>
              <a:rPr lang="en-US" dirty="0" err="1"/>
              <a:t>massa</a:t>
            </a:r>
            <a:r>
              <a:rPr lang="en-US" dirty="0"/>
              <a:t> dan lain-</a:t>
            </a:r>
            <a:r>
              <a:rPr lang="en-US" dirty="0" err="1"/>
              <a:t>laion</a:t>
            </a:r>
            <a:r>
              <a:rPr lang="en-US" dirty="0"/>
              <a:t>, Pancasila </a:t>
            </a:r>
            <a:r>
              <a:rPr lang="en-US" dirty="0" err="1"/>
              <a:t>merupakan</a:t>
            </a:r>
            <a:r>
              <a:rPr lang="en-US" dirty="0"/>
              <a:t> </a:t>
            </a:r>
            <a:r>
              <a:rPr lang="en-US" dirty="0" err="1"/>
              <a:t>kaidah</a:t>
            </a:r>
            <a:r>
              <a:rPr lang="en-US" dirty="0"/>
              <a:t> </a:t>
            </a:r>
            <a:r>
              <a:rPr lang="en-US" dirty="0" err="1"/>
              <a:t>penuntun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setiap</a:t>
            </a:r>
            <a:r>
              <a:rPr lang="en-US" dirty="0"/>
              <a:t> </a:t>
            </a:r>
            <a:r>
              <a:rPr lang="en-US" dirty="0" err="1"/>
              <a:t>aktivitas</a:t>
            </a:r>
            <a:r>
              <a:rPr lang="en-US" dirty="0"/>
              <a:t> </a:t>
            </a:r>
            <a:r>
              <a:rPr lang="id-ID" noProof="1"/>
              <a:t>sosial</a:t>
            </a:r>
            <a:r>
              <a:rPr lang="en-US" dirty="0"/>
              <a:t> </a:t>
            </a:r>
            <a:r>
              <a:rPr lang="en-US" dirty="0" err="1"/>
              <a:t>politiknya</a:t>
            </a:r>
            <a:r>
              <a:rPr lang="en-US" dirty="0"/>
              <a:t>.</a:t>
            </a:r>
          </a:p>
          <a:p>
            <a:pPr marL="0" indent="0" algn="just">
              <a:buNone/>
            </a:pPr>
            <a:r>
              <a:rPr lang="en-US" dirty="0"/>
              <a:t>Sektor </a:t>
            </a:r>
            <a:r>
              <a:rPr lang="en-US" dirty="0" err="1"/>
              <a:t>masyarakat</a:t>
            </a:r>
            <a:r>
              <a:rPr lang="en-US" dirty="0"/>
              <a:t> </a:t>
            </a:r>
            <a:r>
              <a:rPr lang="en-US" dirty="0" err="1"/>
              <a:t>memberi</a:t>
            </a:r>
            <a:r>
              <a:rPr lang="en-US" dirty="0"/>
              <a:t> </a:t>
            </a:r>
            <a:r>
              <a:rPr lang="en-US" dirty="0" err="1"/>
              <a:t>masuka</a:t>
            </a:r>
            <a:r>
              <a:rPr lang="en-US" dirty="0"/>
              <a:t> </a:t>
            </a:r>
            <a:r>
              <a:rPr lang="en-US" dirty="0" err="1"/>
              <a:t>nyang</a:t>
            </a:r>
            <a:r>
              <a:rPr lang="en-US" dirty="0"/>
              <a:t> </a:t>
            </a:r>
            <a:r>
              <a:rPr lang="en-US" dirty="0" err="1"/>
              <a:t>baik</a:t>
            </a:r>
            <a:r>
              <a:rPr lang="en-US" dirty="0"/>
              <a:t> </a:t>
            </a:r>
            <a:r>
              <a:rPr lang="en-US" dirty="0" err="1"/>
              <a:t>keapda</a:t>
            </a:r>
            <a:r>
              <a:rPr lang="en-US" dirty="0"/>
              <a:t> sector </a:t>
            </a:r>
            <a:r>
              <a:rPr lang="en-US" dirty="0" err="1"/>
              <a:t>pemerintah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system </a:t>
            </a:r>
            <a:r>
              <a:rPr lang="en-US" dirty="0" err="1"/>
              <a:t>politik</a:t>
            </a:r>
            <a:r>
              <a:rPr lang="en-US" dirty="0"/>
              <a:t>. Sektor </a:t>
            </a:r>
            <a:r>
              <a:rPr lang="en-US" dirty="0" err="1"/>
              <a:t>pemerintah</a:t>
            </a:r>
            <a:r>
              <a:rPr lang="en-US" dirty="0"/>
              <a:t> </a:t>
            </a:r>
            <a:r>
              <a:rPr lang="en-US" dirty="0" err="1"/>
              <a:t>menghasilkan</a:t>
            </a:r>
            <a:r>
              <a:rPr lang="en-US" dirty="0"/>
              <a:t> output yang </a:t>
            </a:r>
            <a:r>
              <a:rPr lang="en-US" dirty="0" err="1"/>
              <a:t>baik</a:t>
            </a:r>
            <a:r>
              <a:rPr lang="en-US" dirty="0"/>
              <a:t> </a:t>
            </a:r>
            <a:r>
              <a:rPr lang="en-US" dirty="0" err="1"/>
              <a:t>berupa</a:t>
            </a:r>
            <a:r>
              <a:rPr lang="en-US" dirty="0"/>
              <a:t> </a:t>
            </a:r>
            <a:r>
              <a:rPr lang="en-US" dirty="0" err="1"/>
              <a:t>kebijakan</a:t>
            </a:r>
            <a:r>
              <a:rPr lang="en-US" dirty="0"/>
              <a:t> yang </a:t>
            </a:r>
            <a:r>
              <a:rPr lang="en-US" dirty="0" err="1"/>
              <a:t>memihak</a:t>
            </a:r>
            <a:r>
              <a:rPr lang="en-US" dirty="0"/>
              <a:t> </a:t>
            </a:r>
            <a:r>
              <a:rPr lang="en-US" dirty="0" err="1"/>
              <a:t>kepentingan</a:t>
            </a:r>
            <a:r>
              <a:rPr lang="en-US" dirty="0"/>
              <a:t> </a:t>
            </a:r>
            <a:r>
              <a:rPr lang="en-US" dirty="0" err="1"/>
              <a:t>rakyat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560723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06F830-185F-979A-1C43-D9EC0EBA2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LANDASAN YURIDIS</a:t>
            </a:r>
            <a:endParaRPr lang="id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F22BC0-3854-6F4A-7A52-E25541E09B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 err="1"/>
              <a:t>Secara</a:t>
            </a:r>
            <a:r>
              <a:rPr lang="en-US" dirty="0"/>
              <a:t> </a:t>
            </a:r>
            <a:r>
              <a:rPr lang="en-US" dirty="0" err="1"/>
              <a:t>Yuridis</a:t>
            </a:r>
            <a:r>
              <a:rPr lang="en-US" dirty="0"/>
              <a:t> </a:t>
            </a:r>
            <a:r>
              <a:rPr lang="en-US" dirty="0" err="1"/>
              <a:t>ketatanegaraan</a:t>
            </a:r>
            <a:r>
              <a:rPr lang="en-US" dirty="0"/>
              <a:t>, Pancasila </a:t>
            </a:r>
            <a:r>
              <a:rPr lang="en-US" dirty="0" err="1"/>
              <a:t>merupakan</a:t>
            </a:r>
            <a:r>
              <a:rPr lang="en-US" dirty="0"/>
              <a:t> </a:t>
            </a:r>
            <a:r>
              <a:rPr lang="en-US" dirty="0" err="1"/>
              <a:t>dasar</a:t>
            </a:r>
            <a:r>
              <a:rPr lang="en-US" dirty="0"/>
              <a:t> Negara republic </a:t>
            </a:r>
            <a:r>
              <a:rPr lang="en-US" dirty="0" err="1"/>
              <a:t>Indoensia</a:t>
            </a:r>
            <a:r>
              <a:rPr lang="en-US" dirty="0"/>
              <a:t> </a:t>
            </a:r>
            <a:r>
              <a:rPr lang="en-US" dirty="0" err="1"/>
              <a:t>sebagaimana</a:t>
            </a:r>
            <a:r>
              <a:rPr lang="en-US" dirty="0"/>
              <a:t> </a:t>
            </a:r>
            <a:r>
              <a:rPr lang="en-US" dirty="0" err="1"/>
              <a:t>terdapat</a:t>
            </a:r>
            <a:r>
              <a:rPr lang="en-US" dirty="0"/>
              <a:t> pada </a:t>
            </a:r>
            <a:r>
              <a:rPr lang="en-US" dirty="0" err="1"/>
              <a:t>pembukaan</a:t>
            </a:r>
            <a:r>
              <a:rPr lang="en-US" dirty="0"/>
              <a:t> </a:t>
            </a:r>
            <a:r>
              <a:rPr lang="en-US" dirty="0" err="1"/>
              <a:t>Undang-Undang</a:t>
            </a:r>
            <a:r>
              <a:rPr lang="en-US" dirty="0"/>
              <a:t> Dasar Negara </a:t>
            </a:r>
            <a:r>
              <a:rPr lang="en-US" dirty="0" err="1"/>
              <a:t>Republik</a:t>
            </a:r>
            <a:r>
              <a:rPr lang="en-US" dirty="0"/>
              <a:t> Indonesia </a:t>
            </a:r>
            <a:r>
              <a:rPr lang="en-US" dirty="0" err="1"/>
              <a:t>tahun</a:t>
            </a:r>
            <a:r>
              <a:rPr lang="en-US" dirty="0"/>
              <a:t> 1945.</a:t>
            </a:r>
          </a:p>
          <a:p>
            <a:pPr marL="0" indent="0">
              <a:buNone/>
            </a:pPr>
            <a:r>
              <a:rPr lang="en-US" dirty="0" err="1"/>
              <a:t>Ketetapan</a:t>
            </a:r>
            <a:r>
              <a:rPr lang="en-US" dirty="0"/>
              <a:t> MPR </a:t>
            </a:r>
            <a:r>
              <a:rPr lang="en-US" dirty="0" err="1"/>
              <a:t>Nomor</a:t>
            </a:r>
            <a:r>
              <a:rPr lang="en-US" dirty="0"/>
              <a:t> XVIII /MPR/1998 </a:t>
            </a:r>
            <a:r>
              <a:rPr lang="en-US" dirty="0" err="1"/>
              <a:t>tentang</a:t>
            </a:r>
            <a:r>
              <a:rPr lang="en-US" dirty="0"/>
              <a:t> </a:t>
            </a:r>
            <a:r>
              <a:rPr lang="en-US" dirty="0" err="1"/>
              <a:t>Pencabutan</a:t>
            </a:r>
            <a:r>
              <a:rPr lang="en-US" dirty="0"/>
              <a:t> </a:t>
            </a:r>
            <a:r>
              <a:rPr lang="en-US" dirty="0" err="1"/>
              <a:t>Ketetapan</a:t>
            </a:r>
            <a:r>
              <a:rPr lang="en-US" dirty="0"/>
              <a:t> MPR </a:t>
            </a:r>
            <a:r>
              <a:rPr lang="en-US" dirty="0" err="1"/>
              <a:t>Nomor</a:t>
            </a:r>
            <a:r>
              <a:rPr lang="en-US" dirty="0"/>
              <a:t> II/MPR/1978 </a:t>
            </a:r>
            <a:r>
              <a:rPr lang="en-US" dirty="0" err="1"/>
              <a:t>tentang</a:t>
            </a:r>
            <a:r>
              <a:rPr lang="en-US" dirty="0"/>
              <a:t> </a:t>
            </a:r>
            <a:r>
              <a:rPr lang="en-US" dirty="0" err="1"/>
              <a:t>Pedoman</a:t>
            </a:r>
            <a:r>
              <a:rPr lang="en-US" dirty="0"/>
              <a:t> </a:t>
            </a:r>
            <a:r>
              <a:rPr lang="en-US" dirty="0" err="1"/>
              <a:t>Penghayatan</a:t>
            </a:r>
            <a:r>
              <a:rPr lang="en-US" dirty="0"/>
              <a:t> dan </a:t>
            </a:r>
            <a:r>
              <a:rPr lang="en-US" dirty="0" err="1"/>
              <a:t>Pengamalan</a:t>
            </a:r>
            <a:r>
              <a:rPr lang="en-US" dirty="0"/>
              <a:t> Pancasila (</a:t>
            </a:r>
            <a:r>
              <a:rPr lang="en-US" dirty="0" err="1"/>
              <a:t>Ekaprasetya</a:t>
            </a:r>
            <a:r>
              <a:rPr lang="en-US" dirty="0"/>
              <a:t> </a:t>
            </a:r>
            <a:r>
              <a:rPr lang="en-US" dirty="0" err="1"/>
              <a:t>Pancakarsa</a:t>
            </a:r>
            <a:r>
              <a:rPr lang="en-US" dirty="0"/>
              <a:t>) dan </a:t>
            </a:r>
            <a:r>
              <a:rPr lang="en-US" dirty="0" err="1"/>
              <a:t>ketetapan</a:t>
            </a:r>
            <a:r>
              <a:rPr lang="en-US" dirty="0"/>
              <a:t> </a:t>
            </a:r>
            <a:r>
              <a:rPr lang="en-US" dirty="0" err="1"/>
              <a:t>tentang</a:t>
            </a:r>
            <a:r>
              <a:rPr lang="en-US" dirty="0"/>
              <a:t> </a:t>
            </a:r>
            <a:r>
              <a:rPr lang="en-US" dirty="0" err="1"/>
              <a:t>Penegasan</a:t>
            </a:r>
            <a:r>
              <a:rPr lang="en-US" dirty="0"/>
              <a:t> Pancasila </a:t>
            </a:r>
            <a:r>
              <a:rPr lang="en-US" dirty="0" err="1"/>
              <a:t>sebagai</a:t>
            </a:r>
            <a:r>
              <a:rPr lang="en-US" dirty="0"/>
              <a:t> Dasar Negara.</a:t>
            </a:r>
          </a:p>
          <a:p>
            <a:pPr marL="0" indent="0">
              <a:buNone/>
            </a:pPr>
            <a:r>
              <a:rPr lang="en-US" dirty="0"/>
              <a:t>UU No.12 </a:t>
            </a:r>
            <a:r>
              <a:rPr lang="en-US" dirty="0" err="1"/>
              <a:t>Tahun</a:t>
            </a:r>
            <a:r>
              <a:rPr lang="en-US" dirty="0"/>
              <a:t> 2011 </a:t>
            </a:r>
            <a:r>
              <a:rPr lang="en-US" dirty="0" err="1"/>
              <a:t>tentang</a:t>
            </a:r>
            <a:r>
              <a:rPr lang="en-US" dirty="0"/>
              <a:t> </a:t>
            </a:r>
            <a:r>
              <a:rPr lang="en-US" dirty="0" err="1"/>
              <a:t>Pembentukan</a:t>
            </a:r>
            <a:r>
              <a:rPr lang="en-US" dirty="0"/>
              <a:t> </a:t>
            </a:r>
            <a:r>
              <a:rPr lang="en-US" dirty="0" err="1"/>
              <a:t>Perudnang-undangan</a:t>
            </a:r>
            <a:r>
              <a:rPr lang="en-US" dirty="0"/>
              <a:t> </a:t>
            </a:r>
            <a:r>
              <a:rPr lang="en-US" dirty="0" err="1"/>
              <a:t>bahwa</a:t>
            </a:r>
            <a:r>
              <a:rPr lang="en-US" dirty="0"/>
              <a:t> Pancasila </a:t>
            </a:r>
            <a:r>
              <a:rPr lang="en-US" dirty="0" err="1"/>
              <a:t>merupakan</a:t>
            </a:r>
            <a:r>
              <a:rPr lang="en-US" dirty="0"/>
              <a:t> </a:t>
            </a:r>
            <a:r>
              <a:rPr lang="en-US" dirty="0" err="1"/>
              <a:t>sumber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segala</a:t>
            </a:r>
            <a:r>
              <a:rPr lang="en-US" dirty="0"/>
              <a:t> </a:t>
            </a:r>
            <a:r>
              <a:rPr lang="en-US" dirty="0" err="1"/>
              <a:t>sumber</a:t>
            </a:r>
            <a:r>
              <a:rPr lang="en-US" dirty="0"/>
              <a:t> </a:t>
            </a:r>
            <a:r>
              <a:rPr lang="en-US" dirty="0" err="1"/>
              <a:t>hukum</a:t>
            </a:r>
            <a:r>
              <a:rPr lang="en-US" dirty="0"/>
              <a:t>. Pancasila </a:t>
            </a:r>
            <a:r>
              <a:rPr lang="en-US" dirty="0" err="1"/>
              <a:t>ditempatkan</a:t>
            </a:r>
            <a:r>
              <a:rPr lang="en-US" dirty="0"/>
              <a:t> </a:t>
            </a:r>
            <a:r>
              <a:rPr lang="en-US" dirty="0" err="1"/>
              <a:t>sebagai</a:t>
            </a:r>
            <a:r>
              <a:rPr lang="en-US" dirty="0"/>
              <a:t> </a:t>
            </a:r>
            <a:r>
              <a:rPr lang="en-US" dirty="0" err="1"/>
              <a:t>dasar</a:t>
            </a:r>
            <a:r>
              <a:rPr lang="en-US" dirty="0"/>
              <a:t> dan </a:t>
            </a:r>
            <a:r>
              <a:rPr lang="en-US" dirty="0" err="1"/>
              <a:t>ideologi</a:t>
            </a:r>
            <a:r>
              <a:rPr lang="en-US" dirty="0"/>
              <a:t> negara </a:t>
            </a:r>
            <a:r>
              <a:rPr lang="en-US" dirty="0" err="1"/>
              <a:t>serta</a:t>
            </a:r>
            <a:r>
              <a:rPr lang="en-US" dirty="0"/>
              <a:t> </a:t>
            </a:r>
            <a:r>
              <a:rPr lang="en-US" dirty="0" err="1"/>
              <a:t>sekaligus</a:t>
            </a:r>
            <a:r>
              <a:rPr lang="en-US" dirty="0"/>
              <a:t> </a:t>
            </a:r>
            <a:r>
              <a:rPr lang="en-US" dirty="0" err="1"/>
              <a:t>dasar</a:t>
            </a:r>
            <a:r>
              <a:rPr lang="en-US" dirty="0"/>
              <a:t> </a:t>
            </a:r>
            <a:r>
              <a:rPr lang="en-US" dirty="0" err="1"/>
              <a:t>filosofis</a:t>
            </a:r>
            <a:r>
              <a:rPr lang="en-US" dirty="0"/>
              <a:t> </a:t>
            </a:r>
            <a:r>
              <a:rPr lang="en-US" dirty="0" err="1"/>
              <a:t>bangsa</a:t>
            </a:r>
            <a:r>
              <a:rPr lang="en-US" dirty="0"/>
              <a:t> dan negara </a:t>
            </a:r>
            <a:r>
              <a:rPr lang="en-US" dirty="0" err="1"/>
              <a:t>sehingga</a:t>
            </a:r>
            <a:r>
              <a:rPr lang="en-US" dirty="0"/>
              <a:t> </a:t>
            </a:r>
            <a:r>
              <a:rPr lang="en-US" dirty="0" err="1"/>
              <a:t>setiap</a:t>
            </a:r>
            <a:r>
              <a:rPr lang="en-US" dirty="0"/>
              <a:t> </a:t>
            </a:r>
            <a:r>
              <a:rPr lang="en-US" dirty="0" err="1"/>
              <a:t>materi</a:t>
            </a:r>
            <a:r>
              <a:rPr lang="en-US" dirty="0"/>
              <a:t> </a:t>
            </a:r>
            <a:r>
              <a:rPr lang="en-US" dirty="0" err="1"/>
              <a:t>muatan</a:t>
            </a:r>
            <a:r>
              <a:rPr lang="en-US" dirty="0"/>
              <a:t> </a:t>
            </a:r>
            <a:r>
              <a:rPr lang="en-US" dirty="0" err="1"/>
              <a:t>peraturan</a:t>
            </a:r>
            <a:r>
              <a:rPr lang="en-US" dirty="0"/>
              <a:t> </a:t>
            </a:r>
            <a:r>
              <a:rPr lang="en-US" dirty="0" err="1"/>
              <a:t>perundang-undangan</a:t>
            </a:r>
            <a:r>
              <a:rPr lang="en-US" dirty="0"/>
              <a:t>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boleh</a:t>
            </a:r>
            <a:r>
              <a:rPr lang="en-US" dirty="0"/>
              <a:t> </a:t>
            </a:r>
            <a:r>
              <a:rPr lang="en-US" dirty="0" err="1"/>
              <a:t>bertentangna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nilai-nilai</a:t>
            </a:r>
            <a:r>
              <a:rPr lang="en-US" dirty="0"/>
              <a:t> yang </a:t>
            </a:r>
            <a:r>
              <a:rPr lang="en-US" dirty="0" err="1"/>
              <a:t>terkandung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Pancasila.</a:t>
            </a:r>
          </a:p>
        </p:txBody>
      </p:sp>
    </p:spTree>
    <p:extLst>
      <p:ext uri="{BB962C8B-B14F-4D97-AF65-F5344CB8AC3E}">
        <p14:creationId xmlns:p14="http://schemas.microsoft.com/office/powerpoint/2010/main" val="2370545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3096F1F-4975-0F1E-0B1C-C6BE3E07B1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11584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dirty="0"/>
              <a:t>KETERHUBUGNAN PROKLAMASI,PEMBUKAAN UUD NRI TAHUN 1945 DENGAN PANCASILA DALAM KONTEKS PANCASILA SEBAGAI DASAR NEGARA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3145832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CAECD-D7C5-5432-D7C7-ACA1DB84E1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HUBUNGAN PROKLAMASI KEMERDEKAAN REPUBLIK INDONESIA DENGAN PANCASILA</a:t>
            </a:r>
            <a:endParaRPr lang="id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1D97C7-87AC-A34D-21AE-492984CF86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 algn="just">
              <a:buNone/>
            </a:pPr>
            <a:r>
              <a:rPr lang="en-US" dirty="0"/>
              <a:t>	</a:t>
            </a:r>
            <a:r>
              <a:rPr lang="en-US" dirty="0" err="1"/>
              <a:t>Didalam</a:t>
            </a:r>
            <a:r>
              <a:rPr lang="en-US" dirty="0"/>
              <a:t> </a:t>
            </a:r>
            <a:r>
              <a:rPr lang="en-US" dirty="0" err="1"/>
              <a:t>Pembukaan</a:t>
            </a:r>
            <a:r>
              <a:rPr lang="en-US" dirty="0"/>
              <a:t> UUD 1945 </a:t>
            </a:r>
            <a:r>
              <a:rPr lang="en-US" dirty="0" err="1"/>
              <a:t>tepatnya</a:t>
            </a:r>
            <a:r>
              <a:rPr lang="en-US" dirty="0"/>
              <a:t> di Alinea </a:t>
            </a:r>
            <a:r>
              <a:rPr lang="en-US" dirty="0" err="1"/>
              <a:t>ke</a:t>
            </a:r>
            <a:r>
              <a:rPr lang="en-US" dirty="0"/>
              <a:t> </a:t>
            </a:r>
            <a:r>
              <a:rPr lang="en-US" dirty="0" err="1"/>
              <a:t>tiga</a:t>
            </a:r>
            <a:r>
              <a:rPr lang="en-US" dirty="0"/>
              <a:t> </a:t>
            </a:r>
            <a:r>
              <a:rPr lang="en-US" dirty="0" err="1"/>
              <a:t>terdapat</a:t>
            </a:r>
            <a:r>
              <a:rPr lang="en-US" dirty="0"/>
              <a:t> </a:t>
            </a:r>
            <a:r>
              <a:rPr lang="en-US" dirty="0" err="1"/>
              <a:t>pernyatan</a:t>
            </a:r>
            <a:r>
              <a:rPr lang="en-US" dirty="0"/>
              <a:t> </a:t>
            </a:r>
            <a:r>
              <a:rPr lang="en-US" dirty="0" err="1"/>
              <a:t>kemerdekaan</a:t>
            </a:r>
            <a:r>
              <a:rPr lang="en-US" dirty="0"/>
              <a:t> yang </a:t>
            </a:r>
            <a:r>
              <a:rPr lang="en-US" dirty="0" err="1"/>
              <a:t>dinyatakan</a:t>
            </a:r>
            <a:r>
              <a:rPr lang="en-US" dirty="0"/>
              <a:t> </a:t>
            </a:r>
            <a:r>
              <a:rPr lang="en-US" dirty="0" err="1"/>
              <a:t>oelh</a:t>
            </a:r>
            <a:r>
              <a:rPr lang="en-US" dirty="0"/>
              <a:t> Indonesia, </a:t>
            </a:r>
            <a:r>
              <a:rPr lang="en-US" dirty="0" err="1"/>
              <a:t>maka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ditentukan</a:t>
            </a:r>
            <a:r>
              <a:rPr lang="en-US" dirty="0"/>
              <a:t> </a:t>
            </a:r>
            <a:r>
              <a:rPr lang="en-US" dirty="0" err="1"/>
              <a:t>letak</a:t>
            </a:r>
            <a:r>
              <a:rPr lang="en-US" dirty="0"/>
              <a:t> dan </a:t>
            </a:r>
            <a:r>
              <a:rPr lang="en-US" dirty="0" err="1"/>
              <a:t>dsifat</a:t>
            </a:r>
            <a:r>
              <a:rPr lang="en-US" dirty="0"/>
              <a:t> </a:t>
            </a:r>
            <a:r>
              <a:rPr lang="en-US" dirty="0" err="1"/>
              <a:t>hubungan</a:t>
            </a:r>
            <a:r>
              <a:rPr lang="en-US" dirty="0"/>
              <a:t> </a:t>
            </a:r>
            <a:r>
              <a:rPr lang="en-US" dirty="0" err="1"/>
              <a:t>antara</a:t>
            </a:r>
            <a:r>
              <a:rPr lang="en-US" dirty="0"/>
              <a:t> </a:t>
            </a:r>
            <a:r>
              <a:rPr lang="en-US" dirty="0" err="1"/>
              <a:t>Proklamasi</a:t>
            </a:r>
            <a:r>
              <a:rPr lang="en-US" dirty="0"/>
              <a:t> </a:t>
            </a:r>
            <a:r>
              <a:rPr lang="en-US" dirty="0" err="1"/>
              <a:t>Kemerdekaan</a:t>
            </a:r>
            <a:r>
              <a:rPr lang="en-US" dirty="0"/>
              <a:t> </a:t>
            </a:r>
            <a:r>
              <a:rPr lang="en-US" dirty="0" err="1"/>
              <a:t>Republik</a:t>
            </a:r>
            <a:r>
              <a:rPr lang="en-US" dirty="0"/>
              <a:t> Indonesia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Pembukaan</a:t>
            </a:r>
            <a:r>
              <a:rPr lang="en-US" dirty="0"/>
              <a:t> UUD 1945, </a:t>
            </a:r>
            <a:r>
              <a:rPr lang="en-US" dirty="0" err="1"/>
              <a:t>sebagai</a:t>
            </a:r>
            <a:r>
              <a:rPr lang="en-US" dirty="0"/>
              <a:t> </a:t>
            </a:r>
            <a:r>
              <a:rPr lang="en-US" dirty="0" err="1"/>
              <a:t>berikut</a:t>
            </a:r>
            <a:r>
              <a:rPr lang="en-US" dirty="0"/>
              <a:t>:</a:t>
            </a:r>
          </a:p>
          <a:p>
            <a:pPr marL="0" indent="0" algn="just">
              <a:buNone/>
            </a:pPr>
            <a:r>
              <a:rPr lang="en-US" dirty="0" err="1"/>
              <a:t>Disebutkan</a:t>
            </a:r>
            <a:r>
              <a:rPr lang="en-US" dirty="0"/>
              <a:t> Kembali </a:t>
            </a:r>
            <a:r>
              <a:rPr lang="en-US" dirty="0" err="1"/>
              <a:t>pernyataan</a:t>
            </a:r>
            <a:r>
              <a:rPr lang="en-US" dirty="0"/>
              <a:t> </a:t>
            </a:r>
            <a:r>
              <a:rPr lang="en-US" dirty="0" err="1"/>
              <a:t>kemerdekaan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bagian</a:t>
            </a:r>
            <a:r>
              <a:rPr lang="en-US" dirty="0"/>
              <a:t> </a:t>
            </a:r>
            <a:r>
              <a:rPr lang="en-US" dirty="0" err="1"/>
              <a:t>ke</a:t>
            </a:r>
            <a:r>
              <a:rPr lang="en-US" dirty="0"/>
              <a:t> </a:t>
            </a:r>
            <a:r>
              <a:rPr lang="en-US" dirty="0" err="1"/>
              <a:t>tiga</a:t>
            </a:r>
            <a:r>
              <a:rPr lang="en-US" dirty="0"/>
              <a:t> </a:t>
            </a:r>
            <a:r>
              <a:rPr lang="en-US" dirty="0" err="1"/>
              <a:t>Pembukaan</a:t>
            </a:r>
            <a:r>
              <a:rPr lang="en-US" dirty="0"/>
              <a:t> </a:t>
            </a:r>
            <a:r>
              <a:rPr lang="en-US" dirty="0" err="1"/>
              <a:t>menunjukkan</a:t>
            </a:r>
            <a:r>
              <a:rPr lang="en-US" dirty="0"/>
              <a:t> </a:t>
            </a:r>
            <a:r>
              <a:rPr lang="en-US" dirty="0" err="1"/>
              <a:t>bahwa</a:t>
            </a:r>
            <a:r>
              <a:rPr lang="en-US" dirty="0"/>
              <a:t> Antara </a:t>
            </a:r>
            <a:r>
              <a:rPr lang="en-US" dirty="0" err="1"/>
              <a:t>Proklamasi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Pembukaan</a:t>
            </a:r>
            <a:r>
              <a:rPr lang="en-US" dirty="0"/>
              <a:t> </a:t>
            </a:r>
            <a:r>
              <a:rPr lang="en-US" dirty="0" err="1"/>
              <a:t>merupakan</a:t>
            </a:r>
            <a:r>
              <a:rPr lang="en-US" dirty="0"/>
              <a:t> </a:t>
            </a:r>
            <a:r>
              <a:rPr lang="en-US" dirty="0" err="1"/>
              <a:t>suatu</a:t>
            </a:r>
            <a:r>
              <a:rPr lang="en-US" dirty="0"/>
              <a:t> </a:t>
            </a:r>
            <a:r>
              <a:rPr lang="en-US" dirty="0" err="1"/>
              <a:t>rangkaian</a:t>
            </a:r>
            <a:r>
              <a:rPr lang="en-US" dirty="0"/>
              <a:t> </a:t>
            </a:r>
            <a:r>
              <a:rPr lang="en-US" dirty="0" err="1"/>
              <a:t>yagn</a:t>
            </a:r>
            <a:r>
              <a:rPr lang="en-US" dirty="0"/>
              <a:t>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dipisah-pisahkan</a:t>
            </a:r>
            <a:r>
              <a:rPr lang="en-US" dirty="0"/>
              <a:t>;</a:t>
            </a:r>
          </a:p>
          <a:p>
            <a:pPr marL="0" indent="0" algn="just">
              <a:buNone/>
            </a:pPr>
            <a:r>
              <a:rPr lang="en-US" dirty="0" err="1"/>
              <a:t>Ditetapkannya</a:t>
            </a:r>
            <a:r>
              <a:rPr lang="en-US" dirty="0"/>
              <a:t> </a:t>
            </a:r>
            <a:r>
              <a:rPr lang="en-US" dirty="0" err="1"/>
              <a:t>pembukaan</a:t>
            </a:r>
            <a:r>
              <a:rPr lang="en-US" dirty="0"/>
              <a:t> pada 18 </a:t>
            </a:r>
            <a:r>
              <a:rPr lang="en-US" dirty="0" err="1"/>
              <a:t>Agustus</a:t>
            </a:r>
            <a:r>
              <a:rPr lang="en-US" dirty="0"/>
              <a:t> 1945 Bersama-</a:t>
            </a:r>
            <a:r>
              <a:rPr lang="en-US" dirty="0" err="1"/>
              <a:t>sama</a:t>
            </a:r>
            <a:r>
              <a:rPr lang="en-US" dirty="0"/>
              <a:t> </a:t>
            </a:r>
            <a:r>
              <a:rPr lang="en-US" dirty="0" err="1"/>
              <a:t>ditetapkannya</a:t>
            </a:r>
            <a:r>
              <a:rPr lang="en-US" dirty="0"/>
              <a:t> UUD, </a:t>
            </a:r>
            <a:r>
              <a:rPr lang="en-US" dirty="0" err="1"/>
              <a:t>Presiden</a:t>
            </a:r>
            <a:r>
              <a:rPr lang="en-US" dirty="0"/>
              <a:t> dan Wakil </a:t>
            </a:r>
            <a:r>
              <a:rPr lang="en-US" dirty="0" err="1"/>
              <a:t>Presiden</a:t>
            </a:r>
            <a:r>
              <a:rPr lang="en-US" dirty="0"/>
              <a:t> </a:t>
            </a:r>
            <a:r>
              <a:rPr lang="en-US" dirty="0" err="1"/>
              <a:t>merupakan</a:t>
            </a:r>
            <a:r>
              <a:rPr lang="en-US" dirty="0"/>
              <a:t> </a:t>
            </a:r>
            <a:r>
              <a:rPr lang="en-US" dirty="0" err="1"/>
              <a:t>realisasi</a:t>
            </a:r>
            <a:r>
              <a:rPr lang="en-US" dirty="0"/>
              <a:t> </a:t>
            </a:r>
            <a:r>
              <a:rPr lang="en-US" dirty="0" err="1"/>
              <a:t>bagian</a:t>
            </a:r>
            <a:r>
              <a:rPr lang="en-US" dirty="0"/>
              <a:t> </a:t>
            </a:r>
            <a:r>
              <a:rPr lang="en-US" dirty="0" err="1"/>
              <a:t>kedua</a:t>
            </a:r>
            <a:r>
              <a:rPr lang="en-US" dirty="0"/>
              <a:t> </a:t>
            </a:r>
            <a:r>
              <a:rPr lang="en-US" dirty="0" err="1"/>
              <a:t>Proklamasi</a:t>
            </a:r>
            <a:r>
              <a:rPr lang="en-US" dirty="0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8948586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C4A83-F8F1-E3F3-B4CD-D6E7C6A4A2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FC7D42-73BA-FFFA-71EE-795A24D882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just"/>
            <a:r>
              <a:rPr lang="en-US" dirty="0" err="1"/>
              <a:t>Pembukaan</a:t>
            </a:r>
            <a:r>
              <a:rPr lang="en-US" dirty="0"/>
              <a:t> </a:t>
            </a:r>
            <a:r>
              <a:rPr lang="en-US" dirty="0" err="1"/>
              <a:t>hakikatnya</a:t>
            </a:r>
            <a:r>
              <a:rPr lang="en-US" dirty="0"/>
              <a:t> </a:t>
            </a:r>
            <a:r>
              <a:rPr lang="en-US" dirty="0" err="1"/>
              <a:t>merupakan</a:t>
            </a:r>
            <a:r>
              <a:rPr lang="en-US" dirty="0"/>
              <a:t> </a:t>
            </a:r>
            <a:r>
              <a:rPr lang="en-US" dirty="0" err="1"/>
              <a:t>pernyataan</a:t>
            </a:r>
            <a:r>
              <a:rPr lang="en-US" dirty="0"/>
              <a:t> </a:t>
            </a:r>
            <a:r>
              <a:rPr lang="en-US" dirty="0" err="1"/>
              <a:t>kemerdekaan</a:t>
            </a:r>
            <a:r>
              <a:rPr lang="en-US" dirty="0"/>
              <a:t> yang </a:t>
            </a:r>
            <a:r>
              <a:rPr lang="en-US" dirty="0" err="1"/>
              <a:t>lebih</a:t>
            </a:r>
            <a:r>
              <a:rPr lang="en-US" dirty="0"/>
              <a:t> </a:t>
            </a:r>
            <a:r>
              <a:rPr lang="en-US" dirty="0" err="1"/>
              <a:t>rinci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adanya</a:t>
            </a:r>
            <a:r>
              <a:rPr lang="en-US" dirty="0"/>
              <a:t> </a:t>
            </a:r>
            <a:r>
              <a:rPr lang="en-US" dirty="0" err="1"/>
              <a:t>cita-cita</a:t>
            </a:r>
            <a:r>
              <a:rPr lang="en-US" dirty="0"/>
              <a:t> </a:t>
            </a:r>
            <a:r>
              <a:rPr lang="en-US" dirty="0" err="1"/>
              <a:t>luhur</a:t>
            </a:r>
            <a:r>
              <a:rPr lang="en-US" dirty="0"/>
              <a:t> yang </a:t>
            </a:r>
            <a:r>
              <a:rPr lang="en-US" dirty="0" err="1"/>
              <a:t>menjadi</a:t>
            </a:r>
            <a:r>
              <a:rPr lang="en-US" dirty="0"/>
              <a:t> </a:t>
            </a:r>
            <a:r>
              <a:rPr lang="en-US" dirty="0" err="1"/>
              <a:t>semangat</a:t>
            </a:r>
            <a:r>
              <a:rPr lang="en-US" dirty="0"/>
              <a:t> </a:t>
            </a:r>
            <a:r>
              <a:rPr lang="en-US" dirty="0" err="1"/>
              <a:t>pendorong</a:t>
            </a:r>
            <a:r>
              <a:rPr lang="en-US" dirty="0"/>
              <a:t> </a:t>
            </a:r>
            <a:r>
              <a:rPr lang="en-US" dirty="0" err="1"/>
              <a:t>ditegakkannya</a:t>
            </a:r>
            <a:r>
              <a:rPr lang="en-US" dirty="0"/>
              <a:t> </a:t>
            </a:r>
            <a:r>
              <a:rPr lang="en-US" dirty="0" err="1"/>
              <a:t>kemerdekaan</a:t>
            </a:r>
            <a:r>
              <a:rPr lang="en-US" dirty="0"/>
              <a:t>,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bentuk</a:t>
            </a:r>
            <a:r>
              <a:rPr lang="en-US" dirty="0"/>
              <a:t> Negara Indonesia </a:t>
            </a:r>
            <a:r>
              <a:rPr lang="en-US" dirty="0" err="1"/>
              <a:t>merdeka</a:t>
            </a:r>
            <a:r>
              <a:rPr lang="en-US" dirty="0"/>
              <a:t>, </a:t>
            </a:r>
            <a:r>
              <a:rPr lang="en-US" dirty="0" err="1"/>
              <a:t>berdaulat</a:t>
            </a:r>
            <a:r>
              <a:rPr lang="en-US" dirty="0"/>
              <a:t>, </a:t>
            </a:r>
            <a:r>
              <a:rPr lang="en-US" dirty="0" err="1"/>
              <a:t>adil</a:t>
            </a:r>
            <a:r>
              <a:rPr lang="en-US" dirty="0"/>
              <a:t>, dan Makmur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berdasarkan</a:t>
            </a:r>
            <a:r>
              <a:rPr lang="en-US" dirty="0"/>
              <a:t> </a:t>
            </a:r>
            <a:r>
              <a:rPr lang="en-US" dirty="0" err="1"/>
              <a:t>asas</a:t>
            </a:r>
            <a:r>
              <a:rPr lang="en-US" dirty="0"/>
              <a:t> </a:t>
            </a:r>
            <a:r>
              <a:rPr lang="en-US" dirty="0" err="1"/>
              <a:t>kerohanian</a:t>
            </a:r>
            <a:r>
              <a:rPr lang="en-US" dirty="0"/>
              <a:t> Pancasila;</a:t>
            </a:r>
          </a:p>
          <a:p>
            <a:pPr algn="just"/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demikian</a:t>
            </a:r>
            <a:r>
              <a:rPr lang="en-US" dirty="0"/>
              <a:t>, </a:t>
            </a:r>
            <a:r>
              <a:rPr lang="en-US" dirty="0" err="1"/>
              <a:t>sifat</a:t>
            </a:r>
            <a:r>
              <a:rPr lang="en-US" dirty="0"/>
              <a:t> </a:t>
            </a:r>
            <a:r>
              <a:rPr lang="en-US" dirty="0" err="1"/>
              <a:t>hubungan</a:t>
            </a:r>
            <a:r>
              <a:rPr lang="en-US" dirty="0"/>
              <a:t> Antara </a:t>
            </a:r>
            <a:r>
              <a:rPr lang="en-US" dirty="0" err="1"/>
              <a:t>Pembukaan</a:t>
            </a:r>
            <a:r>
              <a:rPr lang="en-US" dirty="0"/>
              <a:t> dan </a:t>
            </a:r>
            <a:r>
              <a:rPr lang="en-US" dirty="0" err="1"/>
              <a:t>Proklamasi</a:t>
            </a:r>
            <a:r>
              <a:rPr lang="en-US" dirty="0"/>
              <a:t>, </a:t>
            </a:r>
            <a:r>
              <a:rPr lang="en-US" dirty="0" err="1"/>
              <a:t>yaitu</a:t>
            </a:r>
            <a:r>
              <a:rPr lang="en-US" dirty="0"/>
              <a:t>: </a:t>
            </a:r>
            <a:r>
              <a:rPr lang="en-US" dirty="0" err="1"/>
              <a:t>memberikan</a:t>
            </a:r>
            <a:r>
              <a:rPr lang="en-US" dirty="0"/>
              <a:t> </a:t>
            </a:r>
            <a:r>
              <a:rPr lang="en-US" dirty="0" err="1"/>
              <a:t>penjelasan</a:t>
            </a:r>
            <a:r>
              <a:rPr lang="en-US" dirty="0"/>
              <a:t> </a:t>
            </a:r>
            <a:r>
              <a:rPr lang="en-US" dirty="0" err="1"/>
              <a:t>terhadap</a:t>
            </a:r>
            <a:r>
              <a:rPr lang="en-US" dirty="0"/>
              <a:t> </a:t>
            </a:r>
            <a:r>
              <a:rPr lang="en-US" dirty="0" err="1"/>
              <a:t>dilaksanakannya</a:t>
            </a:r>
            <a:r>
              <a:rPr lang="en-US" dirty="0"/>
              <a:t> </a:t>
            </a:r>
            <a:r>
              <a:rPr lang="en-US" dirty="0" err="1"/>
              <a:t>Proklamasi</a:t>
            </a:r>
            <a:r>
              <a:rPr lang="en-US" dirty="0"/>
              <a:t> pada 17 </a:t>
            </a:r>
            <a:r>
              <a:rPr lang="en-US" dirty="0" err="1"/>
              <a:t>Agustus</a:t>
            </a:r>
            <a:r>
              <a:rPr lang="en-US" dirty="0"/>
              <a:t> 1945, </a:t>
            </a:r>
            <a:r>
              <a:rPr lang="en-US" dirty="0" err="1"/>
              <a:t>memberikan</a:t>
            </a:r>
            <a:r>
              <a:rPr lang="en-US" dirty="0"/>
              <a:t> </a:t>
            </a:r>
            <a:r>
              <a:rPr lang="en-US" dirty="0" err="1"/>
              <a:t>penegasan</a:t>
            </a:r>
            <a:r>
              <a:rPr lang="en-US" dirty="0"/>
              <a:t> </a:t>
            </a:r>
            <a:r>
              <a:rPr lang="en-US" dirty="0" err="1"/>
              <a:t>terhadap</a:t>
            </a:r>
            <a:r>
              <a:rPr lang="en-US" dirty="0"/>
              <a:t> </a:t>
            </a:r>
            <a:r>
              <a:rPr lang="en-US" dirty="0" err="1"/>
              <a:t>dilaksanakannya</a:t>
            </a:r>
            <a:r>
              <a:rPr lang="en-US" dirty="0"/>
              <a:t> </a:t>
            </a:r>
            <a:r>
              <a:rPr lang="en-US" dirty="0" err="1"/>
              <a:t>Proklamasi</a:t>
            </a:r>
            <a:r>
              <a:rPr lang="en-US" dirty="0"/>
              <a:t> 17 </a:t>
            </a:r>
            <a:r>
              <a:rPr lang="en-US" dirty="0" err="1"/>
              <a:t>Agustus</a:t>
            </a:r>
            <a:r>
              <a:rPr lang="en-US" dirty="0"/>
              <a:t> 1945, dan </a:t>
            </a:r>
            <a:r>
              <a:rPr lang="en-US" dirty="0" err="1"/>
              <a:t>memberikan</a:t>
            </a:r>
            <a:r>
              <a:rPr lang="en-US" dirty="0"/>
              <a:t> </a:t>
            </a:r>
            <a:r>
              <a:rPr lang="en-US" dirty="0" err="1"/>
              <a:t>pertangggungjawaban</a:t>
            </a:r>
            <a:r>
              <a:rPr lang="en-US" dirty="0"/>
              <a:t> </a:t>
            </a:r>
            <a:r>
              <a:rPr lang="en-US" dirty="0" err="1"/>
              <a:t>terhadap</a:t>
            </a:r>
            <a:r>
              <a:rPr lang="en-US" dirty="0"/>
              <a:t> </a:t>
            </a:r>
            <a:r>
              <a:rPr lang="en-US" dirty="0" err="1"/>
              <a:t>dilaksanakannya</a:t>
            </a:r>
            <a:r>
              <a:rPr lang="en-US" dirty="0"/>
              <a:t> </a:t>
            </a:r>
            <a:r>
              <a:rPr lang="en-US" dirty="0" err="1"/>
              <a:t>Proklamasi</a:t>
            </a:r>
            <a:r>
              <a:rPr lang="en-US" dirty="0"/>
              <a:t> 17 </a:t>
            </a:r>
            <a:r>
              <a:rPr lang="en-US" dirty="0" err="1"/>
              <a:t>Agustus</a:t>
            </a:r>
            <a:r>
              <a:rPr lang="en-US" dirty="0"/>
              <a:t> 1945 (Kaelan, 1993: 62-64)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4542525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E75A6-3ADE-88B1-4283-2C3FFBA0F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HUBUNGAN PANCASILA DENGAN PEMBUKAAN UUD 1945</a:t>
            </a:r>
            <a:endParaRPr lang="id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149C8E-5ADC-BF7C-5439-E6E3636C97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 algn="just">
              <a:buNone/>
            </a:pPr>
            <a:r>
              <a:rPr lang="en-US" dirty="0" err="1"/>
              <a:t>Notonagoro</a:t>
            </a:r>
            <a:r>
              <a:rPr lang="en-US" dirty="0"/>
              <a:t> (1982) </a:t>
            </a:r>
            <a:r>
              <a:rPr lang="en-US" dirty="0" err="1"/>
              <a:t>menegaskan</a:t>
            </a:r>
            <a:r>
              <a:rPr lang="en-US" dirty="0"/>
              <a:t> </a:t>
            </a:r>
            <a:r>
              <a:rPr lang="en-US" dirty="0" err="1"/>
              <a:t>bahwa</a:t>
            </a:r>
            <a:r>
              <a:rPr lang="en-US" dirty="0"/>
              <a:t> </a:t>
            </a:r>
            <a:r>
              <a:rPr lang="en-US" dirty="0" err="1"/>
              <a:t>Undang-Undang</a:t>
            </a:r>
            <a:r>
              <a:rPr lang="en-US" dirty="0"/>
              <a:t> Dasar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merupakan</a:t>
            </a:r>
            <a:r>
              <a:rPr lang="en-US" dirty="0"/>
              <a:t> </a:t>
            </a:r>
            <a:r>
              <a:rPr lang="en-US" dirty="0" err="1"/>
              <a:t>peraturan</a:t>
            </a:r>
            <a:r>
              <a:rPr lang="en-US" dirty="0"/>
              <a:t> </a:t>
            </a:r>
            <a:r>
              <a:rPr lang="en-US" dirty="0" err="1"/>
              <a:t>hukum</a:t>
            </a:r>
            <a:r>
              <a:rPr lang="en-US" dirty="0"/>
              <a:t> </a:t>
            </a:r>
            <a:r>
              <a:rPr lang="en-US" dirty="0" err="1"/>
              <a:t>tertinggi</a:t>
            </a:r>
            <a:r>
              <a:rPr lang="en-US" dirty="0"/>
              <a:t>. Di </a:t>
            </a:r>
            <a:r>
              <a:rPr lang="en-US" dirty="0" err="1"/>
              <a:t>atasnya</a:t>
            </a:r>
            <a:r>
              <a:rPr lang="en-US" dirty="0"/>
              <a:t> </a:t>
            </a:r>
            <a:r>
              <a:rPr lang="en-US" dirty="0" err="1"/>
              <a:t>masih</a:t>
            </a:r>
            <a:r>
              <a:rPr lang="en-US" dirty="0"/>
              <a:t> </a:t>
            </a:r>
            <a:r>
              <a:rPr lang="en-US" dirty="0" err="1"/>
              <a:t>ada</a:t>
            </a:r>
            <a:r>
              <a:rPr lang="en-US" dirty="0"/>
              <a:t> </a:t>
            </a:r>
            <a:r>
              <a:rPr lang="en-US" dirty="0" err="1"/>
              <a:t>dasar-dasar</a:t>
            </a:r>
            <a:r>
              <a:rPr lang="en-US" dirty="0"/>
              <a:t> </a:t>
            </a:r>
            <a:r>
              <a:rPr lang="en-US" dirty="0" err="1"/>
              <a:t>pokok</a:t>
            </a:r>
            <a:r>
              <a:rPr lang="en-US" dirty="0"/>
              <a:t> </a:t>
            </a:r>
            <a:r>
              <a:rPr lang="en-US" dirty="0" err="1"/>
              <a:t>bagi</a:t>
            </a:r>
            <a:r>
              <a:rPr lang="en-US" dirty="0"/>
              <a:t> </a:t>
            </a:r>
            <a:r>
              <a:rPr lang="en-US" dirty="0" err="1"/>
              <a:t>Undang-Undang</a:t>
            </a:r>
            <a:r>
              <a:rPr lang="en-US" dirty="0"/>
              <a:t> Dasar, yang </a:t>
            </a:r>
            <a:r>
              <a:rPr lang="en-US" dirty="0" err="1"/>
              <a:t>dinamakan</a:t>
            </a:r>
            <a:r>
              <a:rPr lang="en-US" dirty="0"/>
              <a:t> </a:t>
            </a:r>
            <a:r>
              <a:rPr lang="en-US" dirty="0" err="1"/>
              <a:t>pokok</a:t>
            </a:r>
            <a:r>
              <a:rPr lang="en-US" dirty="0"/>
              <a:t> </a:t>
            </a:r>
            <a:r>
              <a:rPr lang="en-US" dirty="0" err="1"/>
              <a:t>kaidah</a:t>
            </a:r>
            <a:r>
              <a:rPr lang="en-US" dirty="0"/>
              <a:t> negara yang fundamental (</a:t>
            </a:r>
            <a:r>
              <a:rPr lang="en-US" dirty="0" err="1"/>
              <a:t>staatsfundamentalnorm</a:t>
            </a:r>
            <a:r>
              <a:rPr lang="en-US" dirty="0"/>
              <a:t>).</a:t>
            </a:r>
          </a:p>
          <a:p>
            <a:pPr marL="0" indent="0" algn="just">
              <a:buNone/>
            </a:pPr>
            <a:r>
              <a:rPr lang="en-US" dirty="0"/>
              <a:t>Adapun </a:t>
            </a:r>
            <a:r>
              <a:rPr lang="en-US" dirty="0" err="1"/>
              <a:t>hubungan</a:t>
            </a:r>
            <a:r>
              <a:rPr lang="en-US" dirty="0"/>
              <a:t> Pancasila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Pembukaaan</a:t>
            </a:r>
            <a:r>
              <a:rPr lang="en-US" dirty="0"/>
              <a:t> UUD 1945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sebagai</a:t>
            </a:r>
            <a:r>
              <a:rPr lang="en-US" dirty="0"/>
              <a:t> </a:t>
            </a:r>
            <a:r>
              <a:rPr lang="en-US" dirty="0" err="1"/>
              <a:t>berikut</a:t>
            </a:r>
            <a:r>
              <a:rPr lang="en-US" dirty="0"/>
              <a:t>:</a:t>
            </a:r>
          </a:p>
          <a:p>
            <a:pPr marL="0" indent="0" algn="just">
              <a:buNone/>
            </a:pPr>
            <a:r>
              <a:rPr lang="en-US" dirty="0" err="1"/>
              <a:t>Pembukaan</a:t>
            </a:r>
            <a:r>
              <a:rPr lang="en-US" dirty="0"/>
              <a:t> UUD 1945 </a:t>
            </a:r>
            <a:r>
              <a:rPr lang="en-US" dirty="0" err="1"/>
              <a:t>memenuhi</a:t>
            </a:r>
            <a:r>
              <a:rPr lang="en-US" dirty="0"/>
              <a:t> </a:t>
            </a:r>
            <a:r>
              <a:rPr lang="en-US" dirty="0" err="1"/>
              <a:t>syarat</a:t>
            </a:r>
            <a:r>
              <a:rPr lang="en-US" dirty="0"/>
              <a:t> </a:t>
            </a:r>
            <a:r>
              <a:rPr lang="en-US" dirty="0" err="1"/>
              <a:t>mutlak</a:t>
            </a:r>
            <a:r>
              <a:rPr lang="en-US" dirty="0"/>
              <a:t> </a:t>
            </a:r>
            <a:r>
              <a:rPr lang="en-US" dirty="0" err="1"/>
              <a:t>sebagai</a:t>
            </a:r>
            <a:r>
              <a:rPr lang="en-US" dirty="0"/>
              <a:t> </a:t>
            </a:r>
            <a:r>
              <a:rPr lang="en-US" dirty="0" err="1"/>
              <a:t>staatsfundamentalnorm</a:t>
            </a:r>
            <a:r>
              <a:rPr lang="en-US" dirty="0"/>
              <a:t>. Oleh </a:t>
            </a:r>
            <a:r>
              <a:rPr lang="en-US" dirty="0" err="1"/>
              <a:t>karena</a:t>
            </a:r>
            <a:r>
              <a:rPr lang="en-US" dirty="0"/>
              <a:t> </a:t>
            </a:r>
            <a:r>
              <a:rPr lang="en-US" dirty="0" err="1"/>
              <a:t>itu</a:t>
            </a:r>
            <a:r>
              <a:rPr lang="en-US" dirty="0"/>
              <a:t>, </a:t>
            </a:r>
            <a:r>
              <a:rPr lang="en-US" dirty="0" err="1"/>
              <a:t>kedudukan</a:t>
            </a:r>
            <a:r>
              <a:rPr lang="en-US" dirty="0"/>
              <a:t> </a:t>
            </a:r>
            <a:r>
              <a:rPr lang="en-US" dirty="0" err="1"/>
              <a:t>meruopakan</a:t>
            </a:r>
            <a:r>
              <a:rPr lang="en-US" dirty="0"/>
              <a:t> </a:t>
            </a:r>
            <a:r>
              <a:rPr lang="en-US" dirty="0" err="1"/>
              <a:t>peraturan</a:t>
            </a:r>
            <a:r>
              <a:rPr lang="en-US" dirty="0"/>
              <a:t> </a:t>
            </a:r>
            <a:r>
              <a:rPr lang="en-US" dirty="0" err="1"/>
              <a:t>hukum</a:t>
            </a:r>
            <a:r>
              <a:rPr lang="en-US" dirty="0"/>
              <a:t> yang </a:t>
            </a:r>
            <a:r>
              <a:rPr lang="en-US" dirty="0" err="1"/>
              <a:t>tertinggi</a:t>
            </a:r>
            <a:r>
              <a:rPr lang="en-US" dirty="0"/>
              <a:t> di </a:t>
            </a:r>
            <a:r>
              <a:rPr lang="en-US" dirty="0" err="1"/>
              <a:t>atas</a:t>
            </a:r>
            <a:r>
              <a:rPr lang="en-US" dirty="0"/>
              <a:t> </a:t>
            </a:r>
            <a:r>
              <a:rPr lang="en-US" dirty="0" err="1"/>
              <a:t>Undang-Undang</a:t>
            </a:r>
            <a:r>
              <a:rPr lang="en-US" dirty="0"/>
              <a:t> Dasar. </a:t>
            </a:r>
            <a:r>
              <a:rPr lang="en-US" dirty="0" err="1"/>
              <a:t>Implikasinya</a:t>
            </a:r>
            <a:r>
              <a:rPr lang="en-US" dirty="0"/>
              <a:t>, </a:t>
            </a:r>
            <a:r>
              <a:rPr lang="en-US" dirty="0" err="1"/>
              <a:t>semua</a:t>
            </a:r>
            <a:r>
              <a:rPr lang="en-US" dirty="0"/>
              <a:t> </a:t>
            </a:r>
            <a:r>
              <a:rPr lang="en-US" dirty="0" err="1"/>
              <a:t>peraturan</a:t>
            </a:r>
            <a:r>
              <a:rPr lang="en-US" dirty="0"/>
              <a:t> </a:t>
            </a:r>
            <a:r>
              <a:rPr lang="en-US" dirty="0" err="1"/>
              <a:t>perundang-undangan</a:t>
            </a:r>
            <a:r>
              <a:rPr lang="en-US" dirty="0"/>
              <a:t> </a:t>
            </a:r>
            <a:r>
              <a:rPr lang="en-US" dirty="0" err="1"/>
              <a:t>dimulai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pasal-pasal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UUD 1945 </a:t>
            </a:r>
            <a:r>
              <a:rPr lang="en-US" dirty="0" err="1"/>
              <a:t>sampai</a:t>
            </a:r>
            <a:r>
              <a:rPr lang="en-US" dirty="0"/>
              <a:t> </a:t>
            </a:r>
            <a:r>
              <a:rPr lang="en-US" dirty="0" err="1"/>
              <a:t>dengna</a:t>
            </a:r>
            <a:r>
              <a:rPr lang="en-US" dirty="0"/>
              <a:t> </a:t>
            </a:r>
            <a:r>
              <a:rPr lang="en-US" dirty="0" err="1"/>
              <a:t>Peraturan</a:t>
            </a:r>
            <a:r>
              <a:rPr lang="en-US" dirty="0"/>
              <a:t> Daerah </a:t>
            </a:r>
            <a:r>
              <a:rPr lang="en-US" dirty="0" err="1"/>
              <a:t>harus</a:t>
            </a:r>
            <a:r>
              <a:rPr lang="en-US" dirty="0"/>
              <a:t> </a:t>
            </a:r>
            <a:r>
              <a:rPr lang="en-US" dirty="0" err="1"/>
              <a:t>sesuai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Pembukaan</a:t>
            </a:r>
            <a:r>
              <a:rPr lang="en-US" dirty="0"/>
              <a:t> UUD 1945.</a:t>
            </a:r>
          </a:p>
          <a:p>
            <a:pPr marL="0" indent="0" algn="just">
              <a:buNone/>
            </a:pPr>
            <a:r>
              <a:rPr lang="en-US" dirty="0"/>
              <a:t>Pancasila </a:t>
            </a:r>
            <a:r>
              <a:rPr lang="en-US" dirty="0" err="1"/>
              <a:t>merupakan</a:t>
            </a:r>
            <a:r>
              <a:rPr lang="en-US" dirty="0"/>
              <a:t> </a:t>
            </a:r>
            <a:r>
              <a:rPr lang="en-US" dirty="0" err="1"/>
              <a:t>asas</a:t>
            </a:r>
            <a:r>
              <a:rPr lang="en-US" dirty="0"/>
              <a:t> </a:t>
            </a:r>
            <a:r>
              <a:rPr lang="en-US" dirty="0" err="1"/>
              <a:t>kerohanian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Pembukaan</a:t>
            </a:r>
            <a:r>
              <a:rPr lang="en-US" dirty="0"/>
              <a:t> UUD 1945 </a:t>
            </a:r>
            <a:r>
              <a:rPr lang="en-US" dirty="0" err="1"/>
              <a:t>sebagai</a:t>
            </a:r>
            <a:r>
              <a:rPr lang="en-US" dirty="0"/>
              <a:t> </a:t>
            </a:r>
            <a:r>
              <a:rPr lang="en-US" dirty="0" err="1"/>
              <a:t>staatsfundamentalnorm</a:t>
            </a:r>
            <a:r>
              <a:rPr lang="en-US" dirty="0"/>
              <a:t>. </a:t>
            </a:r>
            <a:r>
              <a:rPr lang="en-US" dirty="0" err="1"/>
              <a:t>Secara</a:t>
            </a:r>
            <a:r>
              <a:rPr lang="en-US" dirty="0"/>
              <a:t> </a:t>
            </a:r>
            <a:r>
              <a:rPr lang="en-US" dirty="0" err="1"/>
              <a:t>ilmiah-akademis</a:t>
            </a:r>
            <a:r>
              <a:rPr lang="en-US" dirty="0"/>
              <a:t>, </a:t>
            </a:r>
            <a:r>
              <a:rPr lang="en-US" dirty="0" err="1"/>
              <a:t>Pembukaan</a:t>
            </a:r>
            <a:r>
              <a:rPr lang="en-US" dirty="0"/>
              <a:t> UUD 1945 </a:t>
            </a:r>
            <a:r>
              <a:rPr lang="en-US" dirty="0" err="1"/>
              <a:t>sebagai</a:t>
            </a:r>
            <a:r>
              <a:rPr lang="en-US" dirty="0"/>
              <a:t> </a:t>
            </a:r>
            <a:r>
              <a:rPr lang="en-US" dirty="0" err="1"/>
              <a:t>staatsfundamentalnorm</a:t>
            </a:r>
            <a:r>
              <a:rPr lang="en-US" dirty="0"/>
              <a:t> </a:t>
            </a:r>
            <a:r>
              <a:rPr lang="en-US" dirty="0" err="1"/>
              <a:t>mempunyai</a:t>
            </a:r>
            <a:r>
              <a:rPr lang="en-US" dirty="0"/>
              <a:t> </a:t>
            </a:r>
            <a:r>
              <a:rPr lang="en-US" dirty="0" err="1"/>
              <a:t>hakikat</a:t>
            </a:r>
            <a:r>
              <a:rPr lang="en-US" dirty="0"/>
              <a:t> </a:t>
            </a:r>
            <a:r>
              <a:rPr lang="en-US" dirty="0" err="1"/>
              <a:t>kedudukan</a:t>
            </a:r>
            <a:r>
              <a:rPr lang="en-US" dirty="0"/>
              <a:t> yang </a:t>
            </a:r>
            <a:r>
              <a:rPr lang="en-US" dirty="0" err="1"/>
              <a:t>tetap</a:t>
            </a:r>
            <a:r>
              <a:rPr lang="en-US" dirty="0"/>
              <a:t>, </a:t>
            </a:r>
            <a:r>
              <a:rPr lang="en-US" dirty="0" err="1"/>
              <a:t>kuat</a:t>
            </a:r>
            <a:r>
              <a:rPr lang="en-US" dirty="0"/>
              <a:t>, dan </a:t>
            </a:r>
            <a:r>
              <a:rPr lang="en-US" dirty="0" err="1"/>
              <a:t>tak</a:t>
            </a:r>
            <a:r>
              <a:rPr lang="en-US" dirty="0"/>
              <a:t> </a:t>
            </a:r>
            <a:r>
              <a:rPr lang="en-US" dirty="0" err="1"/>
              <a:t>berubah</a:t>
            </a:r>
            <a:r>
              <a:rPr lang="en-US" dirty="0"/>
              <a:t> </a:t>
            </a:r>
            <a:r>
              <a:rPr lang="en-US" dirty="0" err="1"/>
              <a:t>bagi</a:t>
            </a:r>
            <a:r>
              <a:rPr lang="en-US" dirty="0"/>
              <a:t> negara yang </a:t>
            </a:r>
            <a:r>
              <a:rPr lang="en-US" dirty="0" err="1"/>
              <a:t>dibentuk</a:t>
            </a:r>
            <a:r>
              <a:rPr lang="en-US" dirty="0"/>
              <a:t>, </a:t>
            </a:r>
            <a:r>
              <a:rPr lang="en-US" dirty="0" err="1"/>
              <a:t>dengna</a:t>
            </a:r>
            <a:r>
              <a:rPr lang="en-US" dirty="0"/>
              <a:t> </a:t>
            </a:r>
            <a:r>
              <a:rPr lang="en-US" dirty="0" err="1"/>
              <a:t>perkataan</a:t>
            </a:r>
            <a:r>
              <a:rPr lang="en-US" dirty="0"/>
              <a:t> lain, </a:t>
            </a:r>
            <a:r>
              <a:rPr lang="en-US" dirty="0" err="1"/>
              <a:t>jalan</a:t>
            </a:r>
            <a:r>
              <a:rPr lang="en-US" dirty="0"/>
              <a:t> </a:t>
            </a:r>
            <a:r>
              <a:rPr lang="en-US" dirty="0" err="1"/>
              <a:t>hukum</a:t>
            </a:r>
            <a:r>
              <a:rPr lang="en-US" dirty="0"/>
              <a:t>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lagi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diubah</a:t>
            </a:r>
            <a:r>
              <a:rPr lang="en-US" dirty="0"/>
              <a:t>.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053420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FC8CD7-A42B-9320-DDE4-56B8BD357C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 algn="just">
              <a:buNone/>
            </a:pPr>
            <a:r>
              <a:rPr lang="en-US" dirty="0"/>
              <a:t>Adapun </a:t>
            </a:r>
            <a:r>
              <a:rPr lang="en-US" dirty="0" err="1"/>
              <a:t>menuru</a:t>
            </a:r>
            <a:r>
              <a:rPr lang="en-US" dirty="0"/>
              <a:t> Kaelan (2010), </a:t>
            </a:r>
            <a:r>
              <a:rPr lang="en-US" dirty="0" err="1"/>
              <a:t>hubungan</a:t>
            </a:r>
            <a:r>
              <a:rPr lang="en-US" dirty="0"/>
              <a:t> </a:t>
            </a:r>
            <a:r>
              <a:rPr lang="en-US" dirty="0" err="1"/>
              <a:t>Pancasial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Pembukaan</a:t>
            </a:r>
            <a:r>
              <a:rPr lang="en-US" dirty="0"/>
              <a:t> UUD 1945 </a:t>
            </a:r>
            <a:r>
              <a:rPr lang="en-US" dirty="0" err="1"/>
              <a:t>bersifat</a:t>
            </a:r>
            <a:r>
              <a:rPr lang="en-US" dirty="0"/>
              <a:t> </a:t>
            </a:r>
            <a:r>
              <a:rPr lang="en-US" dirty="0" err="1"/>
              <a:t>hubungan</a:t>
            </a:r>
            <a:r>
              <a:rPr lang="en-US" dirty="0"/>
              <a:t> </a:t>
            </a:r>
            <a:r>
              <a:rPr lang="en-US" dirty="0" err="1"/>
              <a:t>secara</a:t>
            </a:r>
            <a:r>
              <a:rPr lang="en-US" dirty="0"/>
              <a:t> formal dan </a:t>
            </a:r>
            <a:r>
              <a:rPr lang="en-US" dirty="0" err="1"/>
              <a:t>hubungan</a:t>
            </a:r>
            <a:r>
              <a:rPr lang="en-US" dirty="0"/>
              <a:t> </a:t>
            </a:r>
            <a:r>
              <a:rPr lang="en-US" dirty="0" err="1"/>
              <a:t>secara</a:t>
            </a:r>
            <a:r>
              <a:rPr lang="en-US" dirty="0"/>
              <a:t> material.</a:t>
            </a:r>
          </a:p>
          <a:p>
            <a:pPr marL="0" indent="0" algn="just">
              <a:buNone/>
            </a:pPr>
            <a:r>
              <a:rPr lang="en-US" dirty="0"/>
              <a:t>HUBUNGAN SECARA FORMAL:</a:t>
            </a:r>
          </a:p>
          <a:p>
            <a:pPr marL="0" indent="0" algn="just">
              <a:buNone/>
            </a:pPr>
            <a:r>
              <a:rPr lang="en-US" dirty="0" err="1"/>
              <a:t>Rumusan</a:t>
            </a:r>
            <a:r>
              <a:rPr lang="en-US" dirty="0"/>
              <a:t> Pancasila </a:t>
            </a:r>
            <a:r>
              <a:rPr lang="en-US" dirty="0" err="1"/>
              <a:t>sebagai</a:t>
            </a:r>
            <a:r>
              <a:rPr lang="en-US" dirty="0"/>
              <a:t> </a:t>
            </a:r>
            <a:r>
              <a:rPr lang="en-US" dirty="0" err="1"/>
              <a:t>dasar</a:t>
            </a:r>
            <a:r>
              <a:rPr lang="en-US" dirty="0"/>
              <a:t> Negara republic </a:t>
            </a:r>
            <a:r>
              <a:rPr lang="en-US" dirty="0" err="1"/>
              <a:t>Indoensia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seperti</a:t>
            </a:r>
            <a:r>
              <a:rPr lang="en-US" dirty="0"/>
              <a:t> </a:t>
            </a:r>
            <a:r>
              <a:rPr lang="en-US" dirty="0" err="1"/>
              <a:t>tercantum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Pembukaan</a:t>
            </a:r>
            <a:r>
              <a:rPr lang="en-US" dirty="0"/>
              <a:t> UUD 1945 Alinea IV</a:t>
            </a:r>
          </a:p>
          <a:p>
            <a:pPr marL="0" indent="0" algn="just">
              <a:buNone/>
            </a:pPr>
            <a:r>
              <a:rPr lang="en-US" dirty="0" err="1"/>
              <a:t>Hubungan</a:t>
            </a:r>
            <a:r>
              <a:rPr lang="en-US" dirty="0"/>
              <a:t> </a:t>
            </a:r>
            <a:r>
              <a:rPr lang="en-US" dirty="0" err="1"/>
              <a:t>Proklamasi</a:t>
            </a:r>
            <a:r>
              <a:rPr lang="en-US" dirty="0"/>
              <a:t> </a:t>
            </a:r>
            <a:r>
              <a:rPr lang="en-US" dirty="0" err="1"/>
              <a:t>Kemerdekaan</a:t>
            </a:r>
            <a:r>
              <a:rPr lang="en-US" dirty="0"/>
              <a:t> </a:t>
            </a:r>
            <a:r>
              <a:rPr lang="en-US" dirty="0" err="1"/>
              <a:t>Republik</a:t>
            </a:r>
            <a:r>
              <a:rPr lang="en-US" dirty="0"/>
              <a:t> </a:t>
            </a:r>
            <a:r>
              <a:rPr lang="en-US" dirty="0" err="1"/>
              <a:t>Indoensia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Pancasila</a:t>
            </a:r>
          </a:p>
          <a:p>
            <a:pPr marL="0" indent="0" algn="just">
              <a:buNone/>
            </a:pPr>
            <a:r>
              <a:rPr lang="en-US" dirty="0" err="1"/>
              <a:t>Pembukaan</a:t>
            </a:r>
            <a:r>
              <a:rPr lang="en-US" dirty="0"/>
              <a:t> UUD 1945 </a:t>
            </a:r>
            <a:r>
              <a:rPr lang="en-US" dirty="0" err="1"/>
              <a:t>berdasarkan</a:t>
            </a:r>
            <a:r>
              <a:rPr lang="en-US" dirty="0"/>
              <a:t> </a:t>
            </a:r>
            <a:r>
              <a:rPr lang="en-US" dirty="0" err="1"/>
              <a:t>pengertia</a:t>
            </a:r>
            <a:r>
              <a:rPr lang="en-US" dirty="0"/>
              <a:t> </a:t>
            </a:r>
            <a:r>
              <a:rPr lang="en-US" dirty="0" err="1"/>
              <a:t>nilmiah</a:t>
            </a:r>
            <a:r>
              <a:rPr lang="en-US" dirty="0"/>
              <a:t>, </a:t>
            </a:r>
            <a:r>
              <a:rPr lang="en-US" dirty="0" err="1"/>
              <a:t>merupkan</a:t>
            </a:r>
            <a:r>
              <a:rPr lang="en-US" dirty="0"/>
              <a:t> </a:t>
            </a:r>
            <a:r>
              <a:rPr lang="en-US" dirty="0" err="1"/>
              <a:t>pokok</a:t>
            </a:r>
            <a:r>
              <a:rPr lang="en-US" dirty="0"/>
              <a:t> </a:t>
            </a:r>
            <a:r>
              <a:rPr lang="en-US" dirty="0" err="1"/>
              <a:t>kaidah</a:t>
            </a:r>
            <a:r>
              <a:rPr lang="en-US" dirty="0"/>
              <a:t> Negara yang fundamental</a:t>
            </a:r>
          </a:p>
          <a:p>
            <a:pPr marL="0" indent="0" algn="just">
              <a:buNone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8021045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3390AE5-A5EE-D58F-0A27-704E900767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8050" y="0"/>
            <a:ext cx="122700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6492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35CC91-C7E6-808E-1B72-54750A5E52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err="1"/>
              <a:t>Pembukaan</a:t>
            </a:r>
            <a:r>
              <a:rPr lang="en-US" dirty="0"/>
              <a:t> UUD 1945 </a:t>
            </a:r>
            <a:r>
              <a:rPr lang="en-US" dirty="0" err="1"/>
              <a:t>berkeduduka</a:t>
            </a:r>
            <a:r>
              <a:rPr lang="en-US" dirty="0"/>
              <a:t> </a:t>
            </a:r>
            <a:r>
              <a:rPr lang="en-US" dirty="0" err="1"/>
              <a:t>ndan</a:t>
            </a:r>
            <a:r>
              <a:rPr lang="en-US" dirty="0"/>
              <a:t> </a:t>
            </a:r>
            <a:r>
              <a:rPr lang="en-US" dirty="0" err="1"/>
              <a:t>berfungsi</a:t>
            </a:r>
            <a:r>
              <a:rPr lang="en-US" dirty="0"/>
              <a:t> </a:t>
            </a:r>
            <a:r>
              <a:rPr lang="en-US" dirty="0" err="1"/>
              <a:t>selain</a:t>
            </a:r>
            <a:r>
              <a:rPr lang="en-US" dirty="0"/>
              <a:t> </a:t>
            </a:r>
            <a:r>
              <a:rPr lang="en-US" dirty="0" err="1"/>
              <a:t>sebagai</a:t>
            </a:r>
            <a:r>
              <a:rPr lang="en-US" dirty="0"/>
              <a:t> </a:t>
            </a:r>
            <a:r>
              <a:rPr lang="en-US" dirty="0" err="1"/>
              <a:t>Mukadimah</a:t>
            </a:r>
            <a:r>
              <a:rPr lang="en-US" dirty="0"/>
              <a:t> UUD 1945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kesatuan</a:t>
            </a:r>
            <a:r>
              <a:rPr lang="en-US" dirty="0"/>
              <a:t> yang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dipisahkan</a:t>
            </a:r>
            <a:r>
              <a:rPr lang="en-US" dirty="0"/>
              <a:t> juga </a:t>
            </a:r>
            <a:r>
              <a:rPr lang="en-US" dirty="0" err="1"/>
              <a:t>berkedudukan</a:t>
            </a:r>
            <a:r>
              <a:rPr lang="en-US" dirty="0"/>
              <a:t> </a:t>
            </a:r>
            <a:r>
              <a:rPr lang="en-US" dirty="0" err="1"/>
              <a:t>sebagai</a:t>
            </a:r>
            <a:r>
              <a:rPr lang="en-US" dirty="0"/>
              <a:t> </a:t>
            </a:r>
            <a:r>
              <a:rPr lang="en-US" dirty="0" err="1"/>
              <a:t>suatu</a:t>
            </a:r>
            <a:r>
              <a:rPr lang="en-US" dirty="0"/>
              <a:t> yang </a:t>
            </a:r>
            <a:r>
              <a:rPr lang="en-US" dirty="0" err="1"/>
              <a:t>bereksitentsi</a:t>
            </a:r>
            <a:r>
              <a:rPr lang="en-US" dirty="0"/>
              <a:t> </a:t>
            </a:r>
            <a:r>
              <a:rPr lang="en-US" dirty="0" err="1"/>
              <a:t>sendiri</a:t>
            </a:r>
            <a:r>
              <a:rPr lang="en-US" dirty="0"/>
              <a:t>, yang </a:t>
            </a:r>
            <a:r>
              <a:rPr lang="en-US" dirty="0" err="1"/>
              <a:t>hakikat</a:t>
            </a:r>
            <a:r>
              <a:rPr lang="en-US" dirty="0"/>
              <a:t> </a:t>
            </a:r>
            <a:r>
              <a:rPr lang="en-US" dirty="0" err="1"/>
              <a:t>kedudukan</a:t>
            </a:r>
            <a:r>
              <a:rPr lang="en-US" dirty="0"/>
              <a:t> </a:t>
            </a:r>
            <a:r>
              <a:rPr lang="en-US" dirty="0" err="1"/>
              <a:t>hukumyna</a:t>
            </a:r>
            <a:r>
              <a:rPr lang="en-US" dirty="0"/>
              <a:t> </a:t>
            </a:r>
            <a:r>
              <a:rPr lang="en-US" dirty="0" err="1"/>
              <a:t>berbeda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pasal-pasalnya</a:t>
            </a:r>
            <a:r>
              <a:rPr lang="en-US" dirty="0"/>
              <a:t>. </a:t>
            </a:r>
            <a:r>
              <a:rPr lang="en-US" dirty="0" err="1"/>
              <a:t>Pembukaan</a:t>
            </a:r>
            <a:r>
              <a:rPr lang="en-US" dirty="0"/>
              <a:t> UUD 1945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bergantung</a:t>
            </a:r>
            <a:r>
              <a:rPr lang="en-US" dirty="0"/>
              <a:t> </a:t>
            </a:r>
            <a:r>
              <a:rPr lang="en-US" dirty="0" err="1"/>
              <a:t>apda</a:t>
            </a:r>
            <a:r>
              <a:rPr lang="en-US" dirty="0"/>
              <a:t> </a:t>
            </a:r>
            <a:r>
              <a:rPr lang="en-US" dirty="0" err="1"/>
              <a:t>batang</a:t>
            </a:r>
            <a:r>
              <a:rPr lang="en-US" dirty="0"/>
              <a:t> </a:t>
            </a:r>
            <a:r>
              <a:rPr lang="en-US" dirty="0" err="1"/>
              <a:t>tubuh</a:t>
            </a:r>
            <a:r>
              <a:rPr lang="en-US" dirty="0"/>
              <a:t> UUD 1945.</a:t>
            </a:r>
          </a:p>
          <a:p>
            <a:r>
              <a:rPr lang="en-US" dirty="0"/>
              <a:t>Pancasila </a:t>
            </a:r>
            <a:r>
              <a:rPr lang="en-US" dirty="0" err="1"/>
              <a:t>menjelmakan</a:t>
            </a:r>
            <a:r>
              <a:rPr lang="en-US" dirty="0"/>
              <a:t> </a:t>
            </a:r>
            <a:r>
              <a:rPr lang="en-US" dirty="0" err="1"/>
              <a:t>dirinya</a:t>
            </a:r>
            <a:r>
              <a:rPr lang="en-US" dirty="0"/>
              <a:t> </a:t>
            </a:r>
            <a:r>
              <a:rPr lang="en-US" dirty="0" err="1"/>
              <a:t>sebagai</a:t>
            </a:r>
            <a:r>
              <a:rPr lang="en-US" dirty="0"/>
              <a:t> </a:t>
            </a:r>
            <a:r>
              <a:rPr lang="en-US" dirty="0" err="1"/>
              <a:t>dasar</a:t>
            </a:r>
            <a:r>
              <a:rPr lang="en-US" dirty="0"/>
              <a:t> </a:t>
            </a:r>
            <a:r>
              <a:rPr lang="en-US" dirty="0" err="1"/>
              <a:t>kelangsugnan</a:t>
            </a:r>
            <a:r>
              <a:rPr lang="en-US" dirty="0"/>
              <a:t> </a:t>
            </a:r>
            <a:r>
              <a:rPr lang="en-US" dirty="0" err="1"/>
              <a:t>hidup</a:t>
            </a:r>
            <a:r>
              <a:rPr lang="en-US" dirty="0"/>
              <a:t> Negara </a:t>
            </a:r>
            <a:r>
              <a:rPr lang="en-US" dirty="0" err="1"/>
              <a:t>Republik</a:t>
            </a:r>
            <a:r>
              <a:rPr lang="en-US" dirty="0"/>
              <a:t> </a:t>
            </a:r>
            <a:r>
              <a:rPr lang="en-US" dirty="0" err="1"/>
              <a:t>Indoensai</a:t>
            </a:r>
            <a:r>
              <a:rPr lang="en-US" dirty="0"/>
              <a:t> yang </a:t>
            </a:r>
            <a:r>
              <a:rPr lang="en-US" dirty="0" err="1"/>
              <a:t>diproklamirkan</a:t>
            </a:r>
            <a:r>
              <a:rPr lang="en-US" dirty="0"/>
              <a:t> </a:t>
            </a:r>
            <a:r>
              <a:rPr lang="en-US" dirty="0" err="1"/>
              <a:t>tanggal</a:t>
            </a:r>
            <a:r>
              <a:rPr lang="en-US" dirty="0"/>
              <a:t> 17 </a:t>
            </a:r>
            <a:r>
              <a:rPr lang="en-US" dirty="0" err="1"/>
              <a:t>Agustus</a:t>
            </a:r>
            <a:r>
              <a:rPr lang="en-US" dirty="0"/>
              <a:t> 1945.</a:t>
            </a:r>
          </a:p>
          <a:p>
            <a:r>
              <a:rPr lang="en-US" dirty="0"/>
              <a:t>Pancasila </a:t>
            </a:r>
            <a:r>
              <a:rPr lang="en-US" dirty="0" err="1"/>
              <a:t>sebagai</a:t>
            </a:r>
            <a:r>
              <a:rPr lang="en-US" dirty="0"/>
              <a:t> inti </a:t>
            </a:r>
            <a:r>
              <a:rPr lang="en-US" dirty="0" err="1"/>
              <a:t>Pembukaan</a:t>
            </a:r>
            <a:r>
              <a:rPr lang="en-US" dirty="0"/>
              <a:t> UUD 1945,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demikian</a:t>
            </a:r>
            <a:r>
              <a:rPr lang="en-US" dirty="0"/>
              <a:t> </a:t>
            </a:r>
            <a:r>
              <a:rPr lang="en-US" dirty="0" err="1"/>
              <a:t>mempunyai</a:t>
            </a:r>
            <a:r>
              <a:rPr lang="en-US" dirty="0"/>
              <a:t> </a:t>
            </a:r>
            <a:r>
              <a:rPr lang="en-US" dirty="0" err="1"/>
              <a:t>kedudukan</a:t>
            </a:r>
            <a:r>
              <a:rPr lang="en-US" dirty="0"/>
              <a:t> yang </a:t>
            </a:r>
            <a:r>
              <a:rPr lang="en-US" dirty="0" err="1"/>
              <a:t>kua</a:t>
            </a:r>
            <a:r>
              <a:rPr lang="en-US" dirty="0"/>
              <a:t>, </a:t>
            </a:r>
            <a:r>
              <a:rPr lang="en-US" dirty="0" err="1"/>
              <a:t>tetap</a:t>
            </a:r>
            <a:r>
              <a:rPr lang="en-US" dirty="0"/>
              <a:t>,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dapt</a:t>
            </a:r>
            <a:r>
              <a:rPr lang="en-US" dirty="0"/>
              <a:t> </a:t>
            </a:r>
            <a:r>
              <a:rPr lang="en-US" dirty="0" err="1"/>
              <a:t>diubah</a:t>
            </a:r>
            <a:r>
              <a:rPr lang="en-US" dirty="0"/>
              <a:t>, dan </a:t>
            </a:r>
            <a:r>
              <a:rPr lang="en-US" dirty="0" err="1"/>
              <a:t>terlekat</a:t>
            </a:r>
            <a:r>
              <a:rPr lang="en-US" dirty="0"/>
              <a:t> pada </a:t>
            </a:r>
            <a:r>
              <a:rPr lang="en-US" dirty="0" err="1"/>
              <a:t>kelangsugnan</a:t>
            </a:r>
            <a:r>
              <a:rPr lang="en-US" dirty="0"/>
              <a:t> </a:t>
            </a:r>
            <a:r>
              <a:rPr lang="en-US" dirty="0" err="1"/>
              <a:t>hidup</a:t>
            </a:r>
            <a:r>
              <a:rPr lang="en-US" dirty="0"/>
              <a:t> Negara </a:t>
            </a:r>
            <a:r>
              <a:rPr lang="en-US" dirty="0" err="1"/>
              <a:t>Republik</a:t>
            </a:r>
            <a:r>
              <a:rPr lang="en-US" dirty="0"/>
              <a:t> Indonesia.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1657966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B977E-2A63-3E5F-020E-C6D275BF8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D9CFE6-13EB-8858-8807-FC23798EBE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HUBUNGAN SECARA MATERIAL:</a:t>
            </a:r>
          </a:p>
          <a:p>
            <a:pPr marL="0" indent="0">
              <a:buNone/>
            </a:pPr>
            <a:r>
              <a:rPr lang="en-US" dirty="0" err="1"/>
              <a:t>Berdasarkan</a:t>
            </a:r>
            <a:r>
              <a:rPr lang="en-US" dirty="0"/>
              <a:t> </a:t>
            </a:r>
            <a:r>
              <a:rPr lang="en-US" dirty="0" err="1"/>
              <a:t>urut-urutan</a:t>
            </a:r>
            <a:r>
              <a:rPr lang="en-US" dirty="0"/>
              <a:t> </a:t>
            </a:r>
            <a:r>
              <a:rPr lang="en-US" dirty="0" err="1"/>
              <a:t>tertib</a:t>
            </a:r>
            <a:r>
              <a:rPr lang="en-US" dirty="0"/>
              <a:t> </a:t>
            </a:r>
            <a:r>
              <a:rPr lang="en-US" dirty="0" err="1"/>
              <a:t>hukum</a:t>
            </a:r>
            <a:r>
              <a:rPr lang="en-US" dirty="0"/>
              <a:t> </a:t>
            </a:r>
            <a:r>
              <a:rPr lang="en-US" dirty="0" err="1"/>
              <a:t>Indoensia</a:t>
            </a:r>
            <a:r>
              <a:rPr lang="en-US" dirty="0"/>
              <a:t>, </a:t>
            </a:r>
            <a:r>
              <a:rPr lang="en-US" dirty="0" err="1"/>
              <a:t>pembukaan</a:t>
            </a:r>
            <a:r>
              <a:rPr lang="en-US" dirty="0"/>
              <a:t> UUD 1945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sebagai</a:t>
            </a:r>
            <a:r>
              <a:rPr lang="en-US" dirty="0"/>
              <a:t> </a:t>
            </a:r>
            <a:r>
              <a:rPr lang="en-US" dirty="0" err="1"/>
              <a:t>tertib</a:t>
            </a:r>
            <a:r>
              <a:rPr lang="en-US" dirty="0"/>
              <a:t> </a:t>
            </a:r>
            <a:r>
              <a:rPr lang="en-US" dirty="0" err="1"/>
              <a:t>hukum</a:t>
            </a:r>
            <a:r>
              <a:rPr lang="en-US" dirty="0"/>
              <a:t> yang </a:t>
            </a:r>
            <a:r>
              <a:rPr lang="en-US" dirty="0" err="1"/>
              <a:t>tertingggi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dirty="0"/>
              <a:t>Pancasila </a:t>
            </a:r>
            <a:r>
              <a:rPr lang="en-US" dirty="0" err="1"/>
              <a:t>sebagai</a:t>
            </a:r>
            <a:r>
              <a:rPr lang="en-US" dirty="0"/>
              <a:t> </a:t>
            </a:r>
            <a:r>
              <a:rPr lang="en-US" dirty="0" err="1"/>
              <a:t>sumber</a:t>
            </a:r>
            <a:r>
              <a:rPr lang="en-US" dirty="0"/>
              <a:t> </a:t>
            </a:r>
            <a:r>
              <a:rPr lang="en-US" dirty="0" err="1"/>
              <a:t>tertib</a:t>
            </a:r>
            <a:r>
              <a:rPr lang="en-US" dirty="0"/>
              <a:t> </a:t>
            </a:r>
            <a:r>
              <a:rPr lang="en-US" dirty="0" err="1"/>
              <a:t>hukum</a:t>
            </a:r>
            <a:r>
              <a:rPr lang="en-US" dirty="0"/>
              <a:t> Indonesia.</a:t>
            </a:r>
          </a:p>
          <a:p>
            <a:pPr marL="0" indent="0">
              <a:buNone/>
            </a:pPr>
            <a:r>
              <a:rPr lang="en-US" dirty="0" err="1"/>
              <a:t>Seacra</a:t>
            </a:r>
            <a:r>
              <a:rPr lang="en-US" dirty="0"/>
              <a:t> material, </a:t>
            </a:r>
            <a:r>
              <a:rPr lang="en-US" dirty="0" err="1"/>
              <a:t>Tertib</a:t>
            </a:r>
            <a:r>
              <a:rPr lang="en-US" dirty="0"/>
              <a:t> </a:t>
            </a:r>
            <a:r>
              <a:rPr lang="en-US" dirty="0" err="1"/>
              <a:t>hukum</a:t>
            </a:r>
            <a:r>
              <a:rPr lang="en-US" dirty="0"/>
              <a:t> Indonesia </a:t>
            </a:r>
            <a:r>
              <a:rPr lang="en-US" dirty="0" err="1"/>
              <a:t>dijabarkan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nilai-nilai</a:t>
            </a:r>
            <a:r>
              <a:rPr lang="en-US" dirty="0"/>
              <a:t> yang </a:t>
            </a:r>
            <a:r>
              <a:rPr lang="en-US" dirty="0" err="1"/>
              <a:t>terkandung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Pancasila.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7920440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2A4FEC5-4A0E-DE26-8CF5-2FAB301A92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8314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CBE4CFA-A098-8442-43EA-8E0BA5BB99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607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2472C56-BEF8-7908-D291-FC56BBC4C8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441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CA07382-2404-D21C-01EA-15D1EC9FB1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6910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659BECA-21EC-42D1-2768-AD532BC47B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6603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12D969A-2510-676D-A2E2-7D489E7209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9996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215</TotalTime>
  <Words>1142</Words>
  <Application>Microsoft Office PowerPoint</Application>
  <PresentationFormat>Widescreen</PresentationFormat>
  <Paragraphs>59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LANDASAN PANCASILA SEBAGAI DASAR NEGARA</vt:lpstr>
      <vt:lpstr>TINJAUAN TENTANG NEGARA</vt:lpstr>
      <vt:lpstr>KONSEP TUJUAN NEGARA</vt:lpstr>
      <vt:lpstr>KONSEP DASAR NEGARA</vt:lpstr>
      <vt:lpstr>PowerPoint Presentation</vt:lpstr>
      <vt:lpstr>LANDASAN SOSIOLOGIS</vt:lpstr>
      <vt:lpstr>LANDASAN POLITIS</vt:lpstr>
      <vt:lpstr>LANDASAN YURIDIS</vt:lpstr>
      <vt:lpstr>KETERHUBUGNAN PROKLAMASI,PEMBUKAAN UUD NRI TAHUN 1945 DENGAN PANCASILA DALAM KONTEKS PANCASILA SEBAGAI DASAR NEGARA</vt:lpstr>
      <vt:lpstr>HUBUNGAN PROKLAMASI KEMERDEKAAN REPUBLIK INDONESIA DENGAN PANCASILA</vt:lpstr>
      <vt:lpstr>PowerPoint Presentation</vt:lpstr>
      <vt:lpstr>HUBUNGAN PANCASILA DENGAN PEMBUKAAN UUD 1945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Hendik Suwoto</dc:creator>
  <cp:lastModifiedBy>Hendik Suwoto</cp:lastModifiedBy>
  <cp:revision>11</cp:revision>
  <dcterms:created xsi:type="dcterms:W3CDTF">2023-01-16T09:20:15Z</dcterms:created>
  <dcterms:modified xsi:type="dcterms:W3CDTF">2023-01-24T02:58:09Z</dcterms:modified>
</cp:coreProperties>
</file>